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7" r:id="rId1"/>
    <p:sldMasterId id="2147484655" r:id="rId2"/>
  </p:sldMasterIdLst>
  <p:notesMasterIdLst>
    <p:notesMasterId r:id="rId50"/>
  </p:notesMasterIdLst>
  <p:handoutMasterIdLst>
    <p:handoutMasterId r:id="rId51"/>
  </p:handoutMasterIdLst>
  <p:sldIdLst>
    <p:sldId id="256" r:id="rId3"/>
    <p:sldId id="364" r:id="rId4"/>
    <p:sldId id="465" r:id="rId5"/>
    <p:sldId id="466" r:id="rId6"/>
    <p:sldId id="467" r:id="rId7"/>
    <p:sldId id="468" r:id="rId8"/>
    <p:sldId id="469" r:id="rId9"/>
    <p:sldId id="470" r:id="rId10"/>
    <p:sldId id="471" r:id="rId11"/>
    <p:sldId id="472" r:id="rId12"/>
    <p:sldId id="473" r:id="rId13"/>
    <p:sldId id="474" r:id="rId14"/>
    <p:sldId id="475" r:id="rId15"/>
    <p:sldId id="477" r:id="rId16"/>
    <p:sldId id="478" r:id="rId17"/>
    <p:sldId id="479" r:id="rId18"/>
    <p:sldId id="480" r:id="rId19"/>
    <p:sldId id="481" r:id="rId20"/>
    <p:sldId id="379" r:id="rId21"/>
    <p:sldId id="434" r:id="rId22"/>
    <p:sldId id="435" r:id="rId23"/>
    <p:sldId id="436" r:id="rId24"/>
    <p:sldId id="438" r:id="rId25"/>
    <p:sldId id="441" r:id="rId26"/>
    <p:sldId id="443" r:id="rId27"/>
    <p:sldId id="482" r:id="rId28"/>
    <p:sldId id="483" r:id="rId29"/>
    <p:sldId id="484" r:id="rId30"/>
    <p:sldId id="485" r:id="rId31"/>
    <p:sldId id="486" r:id="rId32"/>
    <p:sldId id="487" r:id="rId33"/>
    <p:sldId id="488" r:id="rId34"/>
    <p:sldId id="489" r:id="rId35"/>
    <p:sldId id="490" r:id="rId36"/>
    <p:sldId id="491" r:id="rId37"/>
    <p:sldId id="492" r:id="rId38"/>
    <p:sldId id="493" r:id="rId39"/>
    <p:sldId id="494" r:id="rId40"/>
    <p:sldId id="495" r:id="rId41"/>
    <p:sldId id="496" r:id="rId42"/>
    <p:sldId id="497" r:id="rId43"/>
    <p:sldId id="498" r:id="rId44"/>
    <p:sldId id="499" r:id="rId45"/>
    <p:sldId id="500" r:id="rId46"/>
    <p:sldId id="501" r:id="rId47"/>
    <p:sldId id="502" r:id="rId48"/>
    <p:sldId id="503" r:id="rId49"/>
  </p:sldIdLst>
  <p:sldSz cx="6858000" cy="9906000" type="A4"/>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63514A0-6EF5-4BBA-B193-BB3CC716C866}">
          <p14:sldIdLst>
            <p14:sldId id="256"/>
            <p14:sldId id="364"/>
            <p14:sldId id="465"/>
            <p14:sldId id="466"/>
            <p14:sldId id="467"/>
            <p14:sldId id="468"/>
            <p14:sldId id="469"/>
            <p14:sldId id="470"/>
            <p14:sldId id="471"/>
            <p14:sldId id="472"/>
            <p14:sldId id="473"/>
            <p14:sldId id="474"/>
            <p14:sldId id="475"/>
            <p14:sldId id="477"/>
            <p14:sldId id="478"/>
            <p14:sldId id="479"/>
            <p14:sldId id="480"/>
            <p14:sldId id="481"/>
            <p14:sldId id="379"/>
            <p14:sldId id="434"/>
            <p14:sldId id="435"/>
            <p14:sldId id="436"/>
            <p14:sldId id="438"/>
            <p14:sldId id="441"/>
            <p14:sldId id="443"/>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5912" autoAdjust="0"/>
  </p:normalViewPr>
  <p:slideViewPr>
    <p:cSldViewPr snapToGrid="0">
      <p:cViewPr>
        <p:scale>
          <a:sx n="66" d="100"/>
          <a:sy n="66" d="100"/>
        </p:scale>
        <p:origin x="2082" y="-894"/>
      </p:cViewPr>
      <p:guideLst>
        <p:guide orient="horz" pos="3120"/>
        <p:guide pos="2160"/>
      </p:guideLst>
    </p:cSldViewPr>
  </p:slideViewPr>
  <p:outlineViewPr>
    <p:cViewPr>
      <p:scale>
        <a:sx n="33" d="100"/>
        <a:sy n="33" d="100"/>
      </p:scale>
      <p:origin x="0" y="47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6E4117F-A076-4AAD-8778-D70484E10893}"/>
              </a:ext>
            </a:extLst>
          </p:cNvPr>
          <p:cNvSpPr>
            <a:spLocks noGrp="1"/>
          </p:cNvSpPr>
          <p:nvPr>
            <p:ph type="hdr" sz="quarter"/>
          </p:nvPr>
        </p:nvSpPr>
        <p:spPr>
          <a:xfrm>
            <a:off x="2" y="1"/>
            <a:ext cx="2918830" cy="495029"/>
          </a:xfrm>
          <a:prstGeom prst="rect">
            <a:avLst/>
          </a:prstGeom>
        </p:spPr>
        <p:txBody>
          <a:bodyPr vert="horz" lIns="90725" tIns="45363" rIns="90725" bIns="4536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9741D62-1C27-496A-B2CD-1B12D464F866}"/>
              </a:ext>
            </a:extLst>
          </p:cNvPr>
          <p:cNvSpPr>
            <a:spLocks noGrp="1"/>
          </p:cNvSpPr>
          <p:nvPr>
            <p:ph type="dt" sz="quarter" idx="1"/>
          </p:nvPr>
        </p:nvSpPr>
        <p:spPr>
          <a:xfrm>
            <a:off x="3815376" y="1"/>
            <a:ext cx="2918830" cy="495029"/>
          </a:xfrm>
          <a:prstGeom prst="rect">
            <a:avLst/>
          </a:prstGeom>
        </p:spPr>
        <p:txBody>
          <a:bodyPr vert="horz" lIns="90725" tIns="45363" rIns="90725" bIns="45363" rtlCol="0"/>
          <a:lstStyle>
            <a:lvl1pPr algn="r">
              <a:defRPr sz="1200"/>
            </a:lvl1pPr>
          </a:lstStyle>
          <a:p>
            <a:fld id="{F3180C05-8AF7-4C95-9737-14F889EB3CD8}" type="datetimeFigureOut">
              <a:rPr kumimoji="1" lang="ja-JP" altLang="en-US" smtClean="0"/>
              <a:t>2023/9/30</a:t>
            </a:fld>
            <a:endParaRPr kumimoji="1" lang="ja-JP" altLang="en-US"/>
          </a:p>
        </p:txBody>
      </p:sp>
      <p:sp>
        <p:nvSpPr>
          <p:cNvPr id="4" name="フッター プレースホルダー 3">
            <a:extLst>
              <a:ext uri="{FF2B5EF4-FFF2-40B4-BE49-F238E27FC236}">
                <a16:creationId xmlns:a16="http://schemas.microsoft.com/office/drawing/2014/main" id="{7446533B-1D39-488F-A17C-9F1B6D930E86}"/>
              </a:ext>
            </a:extLst>
          </p:cNvPr>
          <p:cNvSpPr>
            <a:spLocks noGrp="1"/>
          </p:cNvSpPr>
          <p:nvPr>
            <p:ph type="ftr" sz="quarter" idx="2"/>
          </p:nvPr>
        </p:nvSpPr>
        <p:spPr>
          <a:xfrm>
            <a:off x="2" y="9371287"/>
            <a:ext cx="2918830" cy="495028"/>
          </a:xfrm>
          <a:prstGeom prst="rect">
            <a:avLst/>
          </a:prstGeom>
        </p:spPr>
        <p:txBody>
          <a:bodyPr vert="horz" lIns="90725" tIns="45363" rIns="90725" bIns="4536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AF3CEE6-044C-4D92-AF1B-FCC9ED8AC824}"/>
              </a:ext>
            </a:extLst>
          </p:cNvPr>
          <p:cNvSpPr>
            <a:spLocks noGrp="1"/>
          </p:cNvSpPr>
          <p:nvPr>
            <p:ph type="sldNum" sz="quarter" idx="3"/>
          </p:nvPr>
        </p:nvSpPr>
        <p:spPr>
          <a:xfrm>
            <a:off x="3815376" y="9371287"/>
            <a:ext cx="2918830" cy="495028"/>
          </a:xfrm>
          <a:prstGeom prst="rect">
            <a:avLst/>
          </a:prstGeom>
        </p:spPr>
        <p:txBody>
          <a:bodyPr vert="horz" lIns="90725" tIns="45363" rIns="90725" bIns="45363" rtlCol="0" anchor="b"/>
          <a:lstStyle>
            <a:lvl1pPr algn="r">
              <a:defRPr sz="1200"/>
            </a:lvl1pPr>
          </a:lstStyle>
          <a:p>
            <a:fld id="{D4668670-5FAA-4635-9C7B-761FF614982A}" type="slidenum">
              <a:rPr kumimoji="1" lang="ja-JP" altLang="en-US" smtClean="0"/>
              <a:t>‹#›</a:t>
            </a:fld>
            <a:endParaRPr kumimoji="1" lang="ja-JP" altLang="en-US"/>
          </a:p>
        </p:txBody>
      </p:sp>
    </p:spTree>
    <p:extLst>
      <p:ext uri="{BB962C8B-B14F-4D97-AF65-F5344CB8AC3E}">
        <p14:creationId xmlns:p14="http://schemas.microsoft.com/office/powerpoint/2010/main" val="1586959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565" cy="493868"/>
          </a:xfrm>
          <a:prstGeom prst="rect">
            <a:avLst/>
          </a:prstGeom>
        </p:spPr>
        <p:txBody>
          <a:bodyPr vert="horz" lIns="90725" tIns="45363" rIns="90725"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28" y="0"/>
            <a:ext cx="2919565" cy="493868"/>
          </a:xfrm>
          <a:prstGeom prst="rect">
            <a:avLst/>
          </a:prstGeom>
        </p:spPr>
        <p:txBody>
          <a:bodyPr vert="horz" lIns="90725" tIns="45363" rIns="90725" bIns="45363" rtlCol="0"/>
          <a:lstStyle>
            <a:lvl1pPr algn="r">
              <a:defRPr sz="1200"/>
            </a:lvl1pPr>
          </a:lstStyle>
          <a:p>
            <a:fld id="{9E1328DD-6458-470F-BE73-E5A55639A2E5}" type="datetimeFigureOut">
              <a:rPr kumimoji="1" lang="ja-JP" altLang="en-US" smtClean="0"/>
              <a:t>2023/9/30</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0725" tIns="45363" rIns="90725" bIns="45363" rtlCol="0" anchor="ctr"/>
          <a:lstStyle/>
          <a:p>
            <a:endParaRPr lang="ja-JP" altLang="en-US"/>
          </a:p>
        </p:txBody>
      </p:sp>
      <p:sp>
        <p:nvSpPr>
          <p:cNvPr id="5" name="ノート プレースホルダー 4"/>
          <p:cNvSpPr>
            <a:spLocks noGrp="1"/>
          </p:cNvSpPr>
          <p:nvPr>
            <p:ph type="body" sz="quarter" idx="3"/>
          </p:nvPr>
        </p:nvSpPr>
        <p:spPr>
          <a:xfrm>
            <a:off x="673263" y="4747762"/>
            <a:ext cx="5389240" cy="3884673"/>
          </a:xfrm>
          <a:prstGeom prst="rect">
            <a:avLst/>
          </a:prstGeom>
        </p:spPr>
        <p:txBody>
          <a:bodyPr vert="horz" lIns="90725" tIns="45363" rIns="90725"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2446"/>
            <a:ext cx="2919565" cy="493868"/>
          </a:xfrm>
          <a:prstGeom prst="rect">
            <a:avLst/>
          </a:prstGeom>
        </p:spPr>
        <p:txBody>
          <a:bodyPr vert="horz" lIns="90725" tIns="45363" rIns="90725"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28" y="9372446"/>
            <a:ext cx="2919565" cy="493868"/>
          </a:xfrm>
          <a:prstGeom prst="rect">
            <a:avLst/>
          </a:prstGeom>
        </p:spPr>
        <p:txBody>
          <a:bodyPr vert="horz" lIns="90725" tIns="45363" rIns="90725" bIns="45363" rtlCol="0" anchor="b"/>
          <a:lstStyle>
            <a:lvl1pPr algn="r">
              <a:defRPr sz="1200"/>
            </a:lvl1pPr>
          </a:lstStyle>
          <a:p>
            <a:fld id="{1D3070B4-CAEF-4B58-BF4B-6A23D6E0E37F}" type="slidenum">
              <a:rPr kumimoji="1" lang="ja-JP" altLang="en-US" smtClean="0"/>
              <a:t>‹#›</a:t>
            </a:fld>
            <a:endParaRPr kumimoji="1" lang="ja-JP" altLang="en-US"/>
          </a:p>
        </p:txBody>
      </p:sp>
    </p:spTree>
    <p:extLst>
      <p:ext uri="{BB962C8B-B14F-4D97-AF65-F5344CB8AC3E}">
        <p14:creationId xmlns:p14="http://schemas.microsoft.com/office/powerpoint/2010/main" val="9160905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a:t>
            </a:fld>
            <a:endParaRPr kumimoji="1" lang="ja-JP" altLang="en-US"/>
          </a:p>
        </p:txBody>
      </p:sp>
    </p:spTree>
    <p:extLst>
      <p:ext uri="{BB962C8B-B14F-4D97-AF65-F5344CB8AC3E}">
        <p14:creationId xmlns:p14="http://schemas.microsoft.com/office/powerpoint/2010/main" val="24753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10</a:t>
            </a:fld>
            <a:endParaRPr kumimoji="1" lang="ja-JP" altLang="en-US"/>
          </a:p>
        </p:txBody>
      </p:sp>
    </p:spTree>
    <p:extLst>
      <p:ext uri="{BB962C8B-B14F-4D97-AF65-F5344CB8AC3E}">
        <p14:creationId xmlns:p14="http://schemas.microsoft.com/office/powerpoint/2010/main" val="347343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11</a:t>
            </a:fld>
            <a:endParaRPr kumimoji="1" lang="ja-JP" altLang="en-US"/>
          </a:p>
        </p:txBody>
      </p:sp>
    </p:spTree>
    <p:extLst>
      <p:ext uri="{BB962C8B-B14F-4D97-AF65-F5344CB8AC3E}">
        <p14:creationId xmlns:p14="http://schemas.microsoft.com/office/powerpoint/2010/main" val="94673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12</a:t>
            </a:fld>
            <a:endParaRPr kumimoji="1" lang="ja-JP" altLang="en-US"/>
          </a:p>
        </p:txBody>
      </p:sp>
    </p:spTree>
    <p:extLst>
      <p:ext uri="{BB962C8B-B14F-4D97-AF65-F5344CB8AC3E}">
        <p14:creationId xmlns:p14="http://schemas.microsoft.com/office/powerpoint/2010/main" val="65060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13</a:t>
            </a:fld>
            <a:endParaRPr kumimoji="1" lang="ja-JP" altLang="en-US"/>
          </a:p>
        </p:txBody>
      </p:sp>
    </p:spTree>
    <p:extLst>
      <p:ext uri="{BB962C8B-B14F-4D97-AF65-F5344CB8AC3E}">
        <p14:creationId xmlns:p14="http://schemas.microsoft.com/office/powerpoint/2010/main" val="225559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14</a:t>
            </a:fld>
            <a:endParaRPr kumimoji="1" lang="ja-JP" altLang="en-US"/>
          </a:p>
        </p:txBody>
      </p:sp>
    </p:spTree>
    <p:extLst>
      <p:ext uri="{BB962C8B-B14F-4D97-AF65-F5344CB8AC3E}">
        <p14:creationId xmlns:p14="http://schemas.microsoft.com/office/powerpoint/2010/main" val="12452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15</a:t>
            </a:fld>
            <a:endParaRPr kumimoji="1" lang="ja-JP" altLang="en-US"/>
          </a:p>
        </p:txBody>
      </p:sp>
    </p:spTree>
    <p:extLst>
      <p:ext uri="{BB962C8B-B14F-4D97-AF65-F5344CB8AC3E}">
        <p14:creationId xmlns:p14="http://schemas.microsoft.com/office/powerpoint/2010/main" val="8107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16</a:t>
            </a:fld>
            <a:endParaRPr kumimoji="1" lang="ja-JP" altLang="en-US"/>
          </a:p>
        </p:txBody>
      </p:sp>
    </p:spTree>
    <p:extLst>
      <p:ext uri="{BB962C8B-B14F-4D97-AF65-F5344CB8AC3E}">
        <p14:creationId xmlns:p14="http://schemas.microsoft.com/office/powerpoint/2010/main" val="325692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17</a:t>
            </a:fld>
            <a:endParaRPr kumimoji="1" lang="ja-JP" altLang="en-US"/>
          </a:p>
        </p:txBody>
      </p:sp>
    </p:spTree>
    <p:extLst>
      <p:ext uri="{BB962C8B-B14F-4D97-AF65-F5344CB8AC3E}">
        <p14:creationId xmlns:p14="http://schemas.microsoft.com/office/powerpoint/2010/main" val="76170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18</a:t>
            </a:fld>
            <a:endParaRPr kumimoji="1" lang="ja-JP" altLang="en-US"/>
          </a:p>
        </p:txBody>
      </p:sp>
    </p:spTree>
    <p:extLst>
      <p:ext uri="{BB962C8B-B14F-4D97-AF65-F5344CB8AC3E}">
        <p14:creationId xmlns:p14="http://schemas.microsoft.com/office/powerpoint/2010/main" val="3730518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19</a:t>
            </a:fld>
            <a:endParaRPr kumimoji="1" lang="ja-JP" altLang="en-US"/>
          </a:p>
        </p:txBody>
      </p:sp>
    </p:spTree>
    <p:extLst>
      <p:ext uri="{BB962C8B-B14F-4D97-AF65-F5344CB8AC3E}">
        <p14:creationId xmlns:p14="http://schemas.microsoft.com/office/powerpoint/2010/main" val="356367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a:t>
            </a:fld>
            <a:endParaRPr kumimoji="1" lang="ja-JP" altLang="en-US"/>
          </a:p>
        </p:txBody>
      </p:sp>
    </p:spTree>
    <p:extLst>
      <p:ext uri="{BB962C8B-B14F-4D97-AF65-F5344CB8AC3E}">
        <p14:creationId xmlns:p14="http://schemas.microsoft.com/office/powerpoint/2010/main" val="244454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20</a:t>
            </a:fld>
            <a:endParaRPr kumimoji="1" lang="ja-JP" altLang="en-US"/>
          </a:p>
        </p:txBody>
      </p:sp>
    </p:spTree>
    <p:extLst>
      <p:ext uri="{BB962C8B-B14F-4D97-AF65-F5344CB8AC3E}">
        <p14:creationId xmlns:p14="http://schemas.microsoft.com/office/powerpoint/2010/main" val="297963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21</a:t>
            </a:fld>
            <a:endParaRPr kumimoji="1" lang="ja-JP" altLang="en-US"/>
          </a:p>
        </p:txBody>
      </p:sp>
    </p:spTree>
    <p:extLst>
      <p:ext uri="{BB962C8B-B14F-4D97-AF65-F5344CB8AC3E}">
        <p14:creationId xmlns:p14="http://schemas.microsoft.com/office/powerpoint/2010/main" val="368358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22</a:t>
            </a:fld>
            <a:endParaRPr kumimoji="1" lang="ja-JP" altLang="en-US"/>
          </a:p>
        </p:txBody>
      </p:sp>
    </p:spTree>
    <p:extLst>
      <p:ext uri="{BB962C8B-B14F-4D97-AF65-F5344CB8AC3E}">
        <p14:creationId xmlns:p14="http://schemas.microsoft.com/office/powerpoint/2010/main" val="1808817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23</a:t>
            </a:fld>
            <a:endParaRPr kumimoji="1" lang="ja-JP" altLang="en-US"/>
          </a:p>
        </p:txBody>
      </p:sp>
    </p:spTree>
    <p:extLst>
      <p:ext uri="{BB962C8B-B14F-4D97-AF65-F5344CB8AC3E}">
        <p14:creationId xmlns:p14="http://schemas.microsoft.com/office/powerpoint/2010/main" val="44498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24</a:t>
            </a:fld>
            <a:endParaRPr kumimoji="1" lang="ja-JP" altLang="en-US"/>
          </a:p>
        </p:txBody>
      </p:sp>
    </p:spTree>
    <p:extLst>
      <p:ext uri="{BB962C8B-B14F-4D97-AF65-F5344CB8AC3E}">
        <p14:creationId xmlns:p14="http://schemas.microsoft.com/office/powerpoint/2010/main" val="1722903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25</a:t>
            </a:fld>
            <a:endParaRPr kumimoji="1" lang="ja-JP" altLang="en-US"/>
          </a:p>
        </p:txBody>
      </p:sp>
    </p:spTree>
    <p:extLst>
      <p:ext uri="{BB962C8B-B14F-4D97-AF65-F5344CB8AC3E}">
        <p14:creationId xmlns:p14="http://schemas.microsoft.com/office/powerpoint/2010/main" val="4147945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26</a:t>
            </a:fld>
            <a:endParaRPr kumimoji="1" lang="ja-JP" altLang="en-US"/>
          </a:p>
        </p:txBody>
      </p:sp>
    </p:spTree>
    <p:extLst>
      <p:ext uri="{BB962C8B-B14F-4D97-AF65-F5344CB8AC3E}">
        <p14:creationId xmlns:p14="http://schemas.microsoft.com/office/powerpoint/2010/main" val="337144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27</a:t>
            </a:fld>
            <a:endParaRPr kumimoji="1" lang="ja-JP" altLang="en-US"/>
          </a:p>
        </p:txBody>
      </p:sp>
    </p:spTree>
    <p:extLst>
      <p:ext uri="{BB962C8B-B14F-4D97-AF65-F5344CB8AC3E}">
        <p14:creationId xmlns:p14="http://schemas.microsoft.com/office/powerpoint/2010/main" val="3032843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28</a:t>
            </a:fld>
            <a:endParaRPr kumimoji="1" lang="ja-JP" altLang="en-US"/>
          </a:p>
        </p:txBody>
      </p:sp>
    </p:spTree>
    <p:extLst>
      <p:ext uri="{BB962C8B-B14F-4D97-AF65-F5344CB8AC3E}">
        <p14:creationId xmlns:p14="http://schemas.microsoft.com/office/powerpoint/2010/main" val="2551286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29</a:t>
            </a:fld>
            <a:endParaRPr kumimoji="1" lang="ja-JP" altLang="en-US"/>
          </a:p>
        </p:txBody>
      </p:sp>
    </p:spTree>
    <p:extLst>
      <p:ext uri="{BB962C8B-B14F-4D97-AF65-F5344CB8AC3E}">
        <p14:creationId xmlns:p14="http://schemas.microsoft.com/office/powerpoint/2010/main" val="278376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a:t>
            </a:fld>
            <a:endParaRPr kumimoji="1" lang="ja-JP" altLang="en-US"/>
          </a:p>
        </p:txBody>
      </p:sp>
    </p:spTree>
    <p:extLst>
      <p:ext uri="{BB962C8B-B14F-4D97-AF65-F5344CB8AC3E}">
        <p14:creationId xmlns:p14="http://schemas.microsoft.com/office/powerpoint/2010/main" val="230758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30</a:t>
            </a:fld>
            <a:endParaRPr kumimoji="1" lang="ja-JP" altLang="en-US"/>
          </a:p>
        </p:txBody>
      </p:sp>
    </p:spTree>
    <p:extLst>
      <p:ext uri="{BB962C8B-B14F-4D97-AF65-F5344CB8AC3E}">
        <p14:creationId xmlns:p14="http://schemas.microsoft.com/office/powerpoint/2010/main" val="3901576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31</a:t>
            </a:fld>
            <a:endParaRPr kumimoji="1" lang="ja-JP" altLang="en-US"/>
          </a:p>
        </p:txBody>
      </p:sp>
    </p:spTree>
    <p:extLst>
      <p:ext uri="{BB962C8B-B14F-4D97-AF65-F5344CB8AC3E}">
        <p14:creationId xmlns:p14="http://schemas.microsoft.com/office/powerpoint/2010/main" val="1207004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32</a:t>
            </a:fld>
            <a:endParaRPr kumimoji="1" lang="ja-JP" altLang="en-US"/>
          </a:p>
        </p:txBody>
      </p:sp>
    </p:spTree>
    <p:extLst>
      <p:ext uri="{BB962C8B-B14F-4D97-AF65-F5344CB8AC3E}">
        <p14:creationId xmlns:p14="http://schemas.microsoft.com/office/powerpoint/2010/main" val="2060267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33</a:t>
            </a:fld>
            <a:endParaRPr kumimoji="1" lang="ja-JP" altLang="en-US"/>
          </a:p>
        </p:txBody>
      </p:sp>
    </p:spTree>
    <p:extLst>
      <p:ext uri="{BB962C8B-B14F-4D97-AF65-F5344CB8AC3E}">
        <p14:creationId xmlns:p14="http://schemas.microsoft.com/office/powerpoint/2010/main" val="74607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34</a:t>
            </a:fld>
            <a:endParaRPr kumimoji="1" lang="ja-JP" altLang="en-US"/>
          </a:p>
        </p:txBody>
      </p:sp>
    </p:spTree>
    <p:extLst>
      <p:ext uri="{BB962C8B-B14F-4D97-AF65-F5344CB8AC3E}">
        <p14:creationId xmlns:p14="http://schemas.microsoft.com/office/powerpoint/2010/main" val="3365970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35</a:t>
            </a:fld>
            <a:endParaRPr kumimoji="1" lang="ja-JP" altLang="en-US"/>
          </a:p>
        </p:txBody>
      </p:sp>
    </p:spTree>
    <p:extLst>
      <p:ext uri="{BB962C8B-B14F-4D97-AF65-F5344CB8AC3E}">
        <p14:creationId xmlns:p14="http://schemas.microsoft.com/office/powerpoint/2010/main" val="2310798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36</a:t>
            </a:fld>
            <a:endParaRPr kumimoji="1" lang="ja-JP" altLang="en-US"/>
          </a:p>
        </p:txBody>
      </p:sp>
    </p:spTree>
    <p:extLst>
      <p:ext uri="{BB962C8B-B14F-4D97-AF65-F5344CB8AC3E}">
        <p14:creationId xmlns:p14="http://schemas.microsoft.com/office/powerpoint/2010/main" val="285335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37</a:t>
            </a:fld>
            <a:endParaRPr kumimoji="1" lang="ja-JP" altLang="en-US"/>
          </a:p>
        </p:txBody>
      </p:sp>
    </p:spTree>
    <p:extLst>
      <p:ext uri="{BB962C8B-B14F-4D97-AF65-F5344CB8AC3E}">
        <p14:creationId xmlns:p14="http://schemas.microsoft.com/office/powerpoint/2010/main" val="2301836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38</a:t>
            </a:fld>
            <a:endParaRPr kumimoji="1" lang="ja-JP" altLang="en-US"/>
          </a:p>
        </p:txBody>
      </p:sp>
    </p:spTree>
    <p:extLst>
      <p:ext uri="{BB962C8B-B14F-4D97-AF65-F5344CB8AC3E}">
        <p14:creationId xmlns:p14="http://schemas.microsoft.com/office/powerpoint/2010/main" val="613253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39</a:t>
            </a:fld>
            <a:endParaRPr kumimoji="1" lang="ja-JP" altLang="en-US"/>
          </a:p>
        </p:txBody>
      </p:sp>
    </p:spTree>
    <p:extLst>
      <p:ext uri="{BB962C8B-B14F-4D97-AF65-F5344CB8AC3E}">
        <p14:creationId xmlns:p14="http://schemas.microsoft.com/office/powerpoint/2010/main" val="241908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4</a:t>
            </a:fld>
            <a:endParaRPr kumimoji="1" lang="ja-JP" altLang="en-US"/>
          </a:p>
        </p:txBody>
      </p:sp>
    </p:spTree>
    <p:extLst>
      <p:ext uri="{BB962C8B-B14F-4D97-AF65-F5344CB8AC3E}">
        <p14:creationId xmlns:p14="http://schemas.microsoft.com/office/powerpoint/2010/main" val="3952677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40</a:t>
            </a:fld>
            <a:endParaRPr kumimoji="1" lang="ja-JP" altLang="en-US"/>
          </a:p>
        </p:txBody>
      </p:sp>
    </p:spTree>
    <p:extLst>
      <p:ext uri="{BB962C8B-B14F-4D97-AF65-F5344CB8AC3E}">
        <p14:creationId xmlns:p14="http://schemas.microsoft.com/office/powerpoint/2010/main" val="45898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41</a:t>
            </a:fld>
            <a:endParaRPr kumimoji="1" lang="ja-JP" altLang="en-US"/>
          </a:p>
        </p:txBody>
      </p:sp>
    </p:spTree>
    <p:extLst>
      <p:ext uri="{BB962C8B-B14F-4D97-AF65-F5344CB8AC3E}">
        <p14:creationId xmlns:p14="http://schemas.microsoft.com/office/powerpoint/2010/main" val="902265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42</a:t>
            </a:fld>
            <a:endParaRPr kumimoji="1" lang="ja-JP" altLang="en-US"/>
          </a:p>
        </p:txBody>
      </p:sp>
    </p:spTree>
    <p:extLst>
      <p:ext uri="{BB962C8B-B14F-4D97-AF65-F5344CB8AC3E}">
        <p14:creationId xmlns:p14="http://schemas.microsoft.com/office/powerpoint/2010/main" val="3359374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45</a:t>
            </a:fld>
            <a:endParaRPr kumimoji="1" lang="ja-JP" altLang="en-US"/>
          </a:p>
        </p:txBody>
      </p:sp>
    </p:spTree>
    <p:extLst>
      <p:ext uri="{BB962C8B-B14F-4D97-AF65-F5344CB8AC3E}">
        <p14:creationId xmlns:p14="http://schemas.microsoft.com/office/powerpoint/2010/main" val="4235936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46</a:t>
            </a:fld>
            <a:endParaRPr kumimoji="1" lang="ja-JP" altLang="en-US"/>
          </a:p>
        </p:txBody>
      </p:sp>
    </p:spTree>
    <p:extLst>
      <p:ext uri="{BB962C8B-B14F-4D97-AF65-F5344CB8AC3E}">
        <p14:creationId xmlns:p14="http://schemas.microsoft.com/office/powerpoint/2010/main" val="1956582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47</a:t>
            </a:fld>
            <a:endParaRPr kumimoji="1" lang="ja-JP" altLang="en-US"/>
          </a:p>
        </p:txBody>
      </p:sp>
    </p:spTree>
    <p:extLst>
      <p:ext uri="{BB962C8B-B14F-4D97-AF65-F5344CB8AC3E}">
        <p14:creationId xmlns:p14="http://schemas.microsoft.com/office/powerpoint/2010/main" val="66853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5</a:t>
            </a:fld>
            <a:endParaRPr kumimoji="1" lang="ja-JP" altLang="en-US"/>
          </a:p>
        </p:txBody>
      </p:sp>
    </p:spTree>
    <p:extLst>
      <p:ext uri="{BB962C8B-B14F-4D97-AF65-F5344CB8AC3E}">
        <p14:creationId xmlns:p14="http://schemas.microsoft.com/office/powerpoint/2010/main" val="271240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6</a:t>
            </a:fld>
            <a:endParaRPr kumimoji="1" lang="ja-JP" altLang="en-US"/>
          </a:p>
        </p:txBody>
      </p:sp>
    </p:spTree>
    <p:extLst>
      <p:ext uri="{BB962C8B-B14F-4D97-AF65-F5344CB8AC3E}">
        <p14:creationId xmlns:p14="http://schemas.microsoft.com/office/powerpoint/2010/main" val="20148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7</a:t>
            </a:fld>
            <a:endParaRPr kumimoji="1" lang="ja-JP" altLang="en-US"/>
          </a:p>
        </p:txBody>
      </p:sp>
    </p:spTree>
    <p:extLst>
      <p:ext uri="{BB962C8B-B14F-4D97-AF65-F5344CB8AC3E}">
        <p14:creationId xmlns:p14="http://schemas.microsoft.com/office/powerpoint/2010/main" val="401963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8</a:t>
            </a:fld>
            <a:endParaRPr kumimoji="1" lang="ja-JP" altLang="en-US"/>
          </a:p>
        </p:txBody>
      </p:sp>
    </p:spTree>
    <p:extLst>
      <p:ext uri="{BB962C8B-B14F-4D97-AF65-F5344CB8AC3E}">
        <p14:creationId xmlns:p14="http://schemas.microsoft.com/office/powerpoint/2010/main" val="130865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3070B4-CAEF-4B58-BF4B-6A23D6E0E37F}" type="slidenum">
              <a:rPr kumimoji="1" lang="ja-JP" altLang="en-US" smtClean="0"/>
              <a:t>9</a:t>
            </a:fld>
            <a:endParaRPr kumimoji="1" lang="ja-JP" altLang="en-US"/>
          </a:p>
        </p:txBody>
      </p:sp>
    </p:spTree>
    <p:extLst>
      <p:ext uri="{BB962C8B-B14F-4D97-AF65-F5344CB8AC3E}">
        <p14:creationId xmlns:p14="http://schemas.microsoft.com/office/powerpoint/2010/main" val="74955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50" y="5202948"/>
            <a:ext cx="5143500" cy="2391656"/>
          </a:xfrm>
        </p:spPr>
        <p:txBody>
          <a:bodyPr>
            <a:normAutofit/>
          </a:bodyPr>
          <a:lstStyle>
            <a:lvl1pPr marL="0" indent="0" algn="ctr">
              <a:buNone/>
              <a:defRPr sz="1097">
                <a:solidFill>
                  <a:schemeClr val="tx1">
                    <a:lumMod val="75000"/>
                    <a:lumOff val="25000"/>
                  </a:schemeClr>
                </a:solidFill>
              </a:defRPr>
            </a:lvl1pPr>
            <a:lvl2pPr marL="208955" indent="0" algn="ctr">
              <a:buNone/>
              <a:defRPr sz="1280"/>
            </a:lvl2pPr>
            <a:lvl3pPr marL="417909" indent="0" algn="ctr">
              <a:buNone/>
              <a:defRPr sz="1097"/>
            </a:lvl3pPr>
            <a:lvl4pPr marL="626864" indent="0" algn="ctr">
              <a:buNone/>
              <a:defRPr sz="914"/>
            </a:lvl4pPr>
            <a:lvl5pPr marL="835819" indent="0" algn="ctr">
              <a:buNone/>
              <a:defRPr sz="914"/>
            </a:lvl5pPr>
            <a:lvl6pPr marL="1044773" indent="0" algn="ctr">
              <a:buNone/>
              <a:defRPr sz="914"/>
            </a:lvl6pPr>
            <a:lvl7pPr marL="1253728" indent="0" algn="ctr">
              <a:buNone/>
              <a:defRPr sz="914"/>
            </a:lvl7pPr>
            <a:lvl8pPr marL="1462683" indent="0" algn="ctr">
              <a:buNone/>
              <a:defRPr sz="914"/>
            </a:lvl8pPr>
            <a:lvl9pPr marL="1671638" indent="0" algn="ctr">
              <a:buNone/>
              <a:defRPr sz="9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BB09BA-C0A6-41FB-A69F-9F7518CEE271}"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z="548" b="0">
                <a:solidFill>
                  <a:schemeClr val="tx1"/>
                </a:solidFill>
                <a:effectLst/>
              </a:defRPr>
            </a:lvl1pPr>
          </a:lstStyle>
          <a:p>
            <a:fld id="{A236939A-4376-41DE-B2DA-B5F412B8C33E}" type="slidenum">
              <a:rPr kumimoji="1" lang="ja-JP" altLang="en-US" smtClean="0"/>
              <a:pPr/>
              <a:t>‹#›</a:t>
            </a:fld>
            <a:endParaRPr kumimoji="1" lang="ja-JP" altLang="en-US" dirty="0"/>
          </a:p>
        </p:txBody>
      </p:sp>
      <p:sp>
        <p:nvSpPr>
          <p:cNvPr id="7" name="タイトル 6">
            <a:extLst>
              <a:ext uri="{FF2B5EF4-FFF2-40B4-BE49-F238E27FC236}">
                <a16:creationId xmlns:a16="http://schemas.microsoft.com/office/drawing/2014/main" id="{50B9AE79-8E04-4A8F-94EA-8F074926B416}"/>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4991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D98D66-026B-42C3-A16A-26135DF13122}"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73648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052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7" y="520527"/>
            <a:ext cx="4350544" cy="839487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B25B644-A790-4984-841E-B375B167A3DA}"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94039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95FE8-DB63-4641-8083-A7C71B51552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D017562-C72C-400E-BCD1-D772231B67A2}"/>
              </a:ext>
            </a:extLst>
          </p:cNvPr>
          <p:cNvSpPr>
            <a:spLocks noGrp="1"/>
          </p:cNvSpPr>
          <p:nvPr>
            <p:ph type="dt" sz="half" idx="10"/>
          </p:nvPr>
        </p:nvSpPr>
        <p:spPr/>
        <p:txBody>
          <a:bodyPr/>
          <a:lstStyle/>
          <a:p>
            <a:fld id="{58C9A467-CB2B-4EBD-ADAB-312AD8368292}"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4" name="フッター プレースホルダー 3">
            <a:extLst>
              <a:ext uri="{FF2B5EF4-FFF2-40B4-BE49-F238E27FC236}">
                <a16:creationId xmlns:a16="http://schemas.microsoft.com/office/drawing/2014/main" id="{B6C3DC06-A6C1-439F-A85C-4062EF902A19}"/>
              </a:ext>
            </a:extLst>
          </p:cNvPr>
          <p:cNvSpPr>
            <a:spLocks noGrp="1"/>
          </p:cNvSpPr>
          <p:nvPr>
            <p:ph type="ftr" sz="quarter" idx="11"/>
          </p:nvPr>
        </p:nvSpPr>
        <p:spPr/>
        <p:txBody>
          <a:bodyPr/>
          <a:lstStyle/>
          <a:p>
            <a:endParaRPr kumimoji="1" lang="ja-JP" altLang="en-US">
              <a:solidFill>
                <a:srgbClr val="000000">
                  <a:tint val="75000"/>
                </a:srgbClr>
              </a:solidFill>
            </a:endParaRPr>
          </a:p>
        </p:txBody>
      </p:sp>
      <p:sp>
        <p:nvSpPr>
          <p:cNvPr id="5" name="スライド番号プレースホルダー 4">
            <a:extLst>
              <a:ext uri="{FF2B5EF4-FFF2-40B4-BE49-F238E27FC236}">
                <a16:creationId xmlns:a16="http://schemas.microsoft.com/office/drawing/2014/main" id="{95AAA0AF-5BD4-431C-A316-7564FE449780}"/>
              </a:ext>
            </a:extLst>
          </p:cNvPr>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69476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6350" y="-12231"/>
            <a:ext cx="6877353" cy="99304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07418C-A83B-40EA-BFC8-ECA190BDF4DD}"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91856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151377-C753-46E2-850C-905FC54E4505}"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256757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504961-6A45-4685-95D0-B2F11FB0DBDF}"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379209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21AC56-472D-4819-AE60-E872AFAD000D}"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32726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DBC585E-67CD-4760-A044-D334FA946C08}"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837405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316725F-E15A-4FDA-80C6-31743DC6CF94}"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09256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882F3-8C62-400A-8256-CD51509AF77B}"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16256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AC2CF7-368E-4AB6-967D-921582966AED}"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1755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ja-JP" altLang="en-US"/>
              <a:t>マスター タイトルの書式設定</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E0F9BA-669D-47AF-9D06-1C7530C647F2}"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6360662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120E66-AF6F-46C4-9912-90A4E731B172}"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841622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C0E02B-C505-4A33-93DA-B71F4A1B6EED}"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540891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1A0735-18D1-4AAE-84AB-7959D4ABB1EE}"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4917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114023-49D5-4FC4-9B8C-7F71BED59C97}"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209478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BFD9DB-E330-4E7D-BF09-8AA4450A0528}"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962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79E6C36-70E6-411E-91FF-F434A63397A6}"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587473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E0F9BA-669D-47AF-9D06-1C7530C647F2}"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17362387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7481B3-DDCC-46C0-A4BD-22BC6EFD1B08}"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03638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73500"/>
            <a:ext cx="5915025" cy="4118411"/>
          </a:xfrm>
        </p:spPr>
        <p:txBody>
          <a:bodyPr anchor="b">
            <a:normAutofit/>
          </a:bodyPr>
          <a:lstStyle>
            <a:lvl1pPr>
              <a:defRPr sz="2742"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576030"/>
            <a:ext cx="5915025" cy="2166937"/>
          </a:xfrm>
        </p:spPr>
        <p:txBody>
          <a:bodyPr anchor="t">
            <a:normAutofit/>
          </a:bodyPr>
          <a:lstStyle>
            <a:lvl1pPr marL="0" indent="0">
              <a:buNone/>
              <a:defRPr sz="1097">
                <a:solidFill>
                  <a:schemeClr val="tx1">
                    <a:lumMod val="75000"/>
                    <a:lumOff val="25000"/>
                  </a:schemeClr>
                </a:solidFill>
              </a:defRPr>
            </a:lvl1pPr>
            <a:lvl2pPr marL="208955" indent="0">
              <a:buNone/>
              <a:defRPr sz="823">
                <a:solidFill>
                  <a:schemeClr val="tx1">
                    <a:tint val="75000"/>
                  </a:schemeClr>
                </a:solidFill>
              </a:defRPr>
            </a:lvl2pPr>
            <a:lvl3pPr marL="417909" indent="0">
              <a:buNone/>
              <a:defRPr sz="731">
                <a:solidFill>
                  <a:schemeClr val="tx1">
                    <a:tint val="75000"/>
                  </a:schemeClr>
                </a:solidFill>
              </a:defRPr>
            </a:lvl3pPr>
            <a:lvl4pPr marL="626864" indent="0">
              <a:buNone/>
              <a:defRPr sz="640">
                <a:solidFill>
                  <a:schemeClr val="tx1">
                    <a:tint val="75000"/>
                  </a:schemeClr>
                </a:solidFill>
              </a:defRPr>
            </a:lvl4pPr>
            <a:lvl5pPr marL="835819" indent="0">
              <a:buNone/>
              <a:defRPr sz="640">
                <a:solidFill>
                  <a:schemeClr val="tx1">
                    <a:tint val="75000"/>
                  </a:schemeClr>
                </a:solidFill>
              </a:defRPr>
            </a:lvl5pPr>
            <a:lvl6pPr marL="1044773" indent="0">
              <a:buNone/>
              <a:defRPr sz="640">
                <a:solidFill>
                  <a:schemeClr val="tx1">
                    <a:tint val="75000"/>
                  </a:schemeClr>
                </a:solidFill>
              </a:defRPr>
            </a:lvl6pPr>
            <a:lvl7pPr marL="1253728" indent="0">
              <a:buNone/>
              <a:defRPr sz="640">
                <a:solidFill>
                  <a:schemeClr val="tx1">
                    <a:tint val="75000"/>
                  </a:schemeClr>
                </a:solidFill>
              </a:defRPr>
            </a:lvl7pPr>
            <a:lvl8pPr marL="1462683" indent="0">
              <a:buNone/>
              <a:defRPr sz="640">
                <a:solidFill>
                  <a:schemeClr val="tx1">
                    <a:tint val="75000"/>
                  </a:schemeClr>
                </a:solidFill>
              </a:defRPr>
            </a:lvl8pPr>
            <a:lvl9pPr marL="1671638" indent="0">
              <a:buNone/>
              <a:defRPr sz="6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9581C2C-1C0F-4943-A0E7-3FBDD6DF3CC8}"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6849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5384" y="2641601"/>
            <a:ext cx="2914650" cy="62852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41601"/>
            <a:ext cx="2914650" cy="62852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B9F60F-AF12-4ACE-A35B-B9CA23901DED}"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80706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387" y="2429344"/>
            <a:ext cx="2900363" cy="1192676"/>
          </a:xfrm>
        </p:spPr>
        <p:txBody>
          <a:bodyPr anchor="b">
            <a:normAutofit/>
          </a:bodyPr>
          <a:lstStyle>
            <a:lvl1pPr marL="0" indent="0">
              <a:spcBef>
                <a:spcPts val="0"/>
              </a:spcBef>
              <a:buNone/>
              <a:defRPr sz="1097" b="1"/>
            </a:lvl1pPr>
            <a:lvl2pPr marL="208955" indent="0">
              <a:buNone/>
              <a:defRPr sz="914" b="1"/>
            </a:lvl2pPr>
            <a:lvl3pPr marL="417909" indent="0">
              <a:buNone/>
              <a:defRPr sz="823" b="1"/>
            </a:lvl3pPr>
            <a:lvl4pPr marL="626864" indent="0">
              <a:buNone/>
              <a:defRPr sz="731" b="1"/>
            </a:lvl4pPr>
            <a:lvl5pPr marL="835819" indent="0">
              <a:buNone/>
              <a:defRPr sz="731" b="1"/>
            </a:lvl5pPr>
            <a:lvl6pPr marL="1044773" indent="0">
              <a:buNone/>
              <a:defRPr sz="731" b="1"/>
            </a:lvl6pPr>
            <a:lvl7pPr marL="1253728" indent="0">
              <a:buNone/>
              <a:defRPr sz="731" b="1"/>
            </a:lvl7pPr>
            <a:lvl8pPr marL="1462683" indent="0">
              <a:buNone/>
              <a:defRPr sz="731" b="1"/>
            </a:lvl8pPr>
            <a:lvl9pPr marL="1671638" indent="0">
              <a:buNone/>
              <a:defRPr sz="731" b="1"/>
            </a:lvl9pPr>
          </a:lstStyle>
          <a:p>
            <a:pPr lvl="0"/>
            <a:r>
              <a:rPr lang="ja-JP" altLang="en-US"/>
              <a:t>マスター テキストの書式設定</a:t>
            </a:r>
          </a:p>
        </p:txBody>
      </p:sp>
      <p:sp>
        <p:nvSpPr>
          <p:cNvPr id="4" name="Content Placeholder 3"/>
          <p:cNvSpPr>
            <a:spLocks noGrp="1"/>
          </p:cNvSpPr>
          <p:nvPr>
            <p:ph sz="half" idx="2"/>
          </p:nvPr>
        </p:nvSpPr>
        <p:spPr>
          <a:xfrm>
            <a:off x="475387" y="3622017"/>
            <a:ext cx="2900363"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6" y="2429340"/>
            <a:ext cx="2914651" cy="1192675"/>
          </a:xfrm>
        </p:spPr>
        <p:txBody>
          <a:bodyPr anchor="b"/>
          <a:lstStyle>
            <a:lvl1pPr marL="0" indent="0">
              <a:spcBef>
                <a:spcPts val="0"/>
              </a:spcBef>
              <a:buNone/>
              <a:defRPr sz="1097" b="1"/>
            </a:lvl1pPr>
            <a:lvl2pPr marL="208955" indent="0">
              <a:buNone/>
              <a:defRPr sz="914" b="1"/>
            </a:lvl2pPr>
            <a:lvl3pPr marL="417909" indent="0">
              <a:buNone/>
              <a:defRPr sz="823" b="1"/>
            </a:lvl3pPr>
            <a:lvl4pPr marL="626864" indent="0">
              <a:buNone/>
              <a:defRPr sz="731" b="1"/>
            </a:lvl4pPr>
            <a:lvl5pPr marL="835819" indent="0">
              <a:buNone/>
              <a:defRPr sz="731" b="1"/>
            </a:lvl5pPr>
            <a:lvl6pPr marL="1044773" indent="0">
              <a:buNone/>
              <a:defRPr sz="731" b="1"/>
            </a:lvl6pPr>
            <a:lvl7pPr marL="1253728" indent="0">
              <a:buNone/>
              <a:defRPr sz="731" b="1"/>
            </a:lvl7pPr>
            <a:lvl8pPr marL="1462683" indent="0">
              <a:buNone/>
              <a:defRPr sz="731" b="1"/>
            </a:lvl8pPr>
            <a:lvl9pPr marL="1671638" indent="0">
              <a:buNone/>
              <a:defRPr sz="731" b="1"/>
            </a:lvl9pPr>
          </a:lstStyle>
          <a:p>
            <a:pPr lvl="0"/>
            <a:r>
              <a:rPr lang="ja-JP" altLang="en-US"/>
              <a:t>マスター テキストの書式設定</a:t>
            </a:r>
          </a:p>
        </p:txBody>
      </p:sp>
      <p:sp>
        <p:nvSpPr>
          <p:cNvPr id="6" name="Content Placeholder 5"/>
          <p:cNvSpPr>
            <a:spLocks noGrp="1"/>
          </p:cNvSpPr>
          <p:nvPr>
            <p:ph sz="quarter" idx="4"/>
          </p:nvPr>
        </p:nvSpPr>
        <p:spPr>
          <a:xfrm>
            <a:off x="3471866" y="3622017"/>
            <a:ext cx="2914651"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E9F00C9-F746-429B-8703-45147CD6E2D9}"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65808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FD2F35-17E6-42A7-943C-ACE206A406D4}"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5627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D9300-7CDA-4474-8C3E-0E745FA589F6}"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20024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3203" y="660404"/>
            <a:ext cx="2211705" cy="2311396"/>
          </a:xfrm>
        </p:spPr>
        <p:txBody>
          <a:bodyPr anchor="b">
            <a:normAutofit/>
          </a:bodyPr>
          <a:lstStyle>
            <a:lvl1pPr>
              <a:defRPr sz="1463" b="0"/>
            </a:lvl1pPr>
          </a:lstStyle>
          <a:p>
            <a:r>
              <a:rPr lang="ja-JP" altLang="en-US"/>
              <a:t>マスター タイトルの書式設定</a:t>
            </a:r>
            <a:endParaRPr lang="en-US" dirty="0"/>
          </a:p>
        </p:txBody>
      </p:sp>
      <p:sp>
        <p:nvSpPr>
          <p:cNvPr id="3" name="Content Placeholder 2"/>
          <p:cNvSpPr>
            <a:spLocks noGrp="1"/>
          </p:cNvSpPr>
          <p:nvPr>
            <p:ph idx="1"/>
          </p:nvPr>
        </p:nvSpPr>
        <p:spPr>
          <a:xfrm>
            <a:off x="2914653" y="1430867"/>
            <a:ext cx="3471863" cy="7044267"/>
          </a:xfrm>
        </p:spPr>
        <p:txBody>
          <a:bodyPr/>
          <a:lstStyle>
            <a:lvl1pPr>
              <a:defRPr sz="1463"/>
            </a:lvl1pPr>
            <a:lvl2pPr>
              <a:defRPr sz="1280"/>
            </a:lvl2pPr>
            <a:lvl3pPr>
              <a:defRPr sz="1097"/>
            </a:lvl3pPr>
            <a:lvl4pPr>
              <a:defRPr sz="914"/>
            </a:lvl4pPr>
            <a:lvl5pPr>
              <a:defRPr sz="914"/>
            </a:lvl5pPr>
            <a:lvl6pPr>
              <a:defRPr sz="914"/>
            </a:lvl6pPr>
            <a:lvl7pPr>
              <a:defRPr sz="914"/>
            </a:lvl7pPr>
            <a:lvl8pPr>
              <a:defRPr sz="914"/>
            </a:lvl8pPr>
            <a:lvl9pPr>
              <a:defRPr sz="9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3203" y="2971801"/>
            <a:ext cx="2211705" cy="5503335"/>
          </a:xfrm>
        </p:spPr>
        <p:txBody>
          <a:bodyPr>
            <a:normAutofit/>
          </a:bodyPr>
          <a:lstStyle>
            <a:lvl1pPr marL="0" indent="0">
              <a:lnSpc>
                <a:spcPct val="90000"/>
              </a:lnSpc>
              <a:buNone/>
              <a:defRPr sz="731"/>
            </a:lvl1pPr>
            <a:lvl2pPr marL="208955" indent="0">
              <a:buNone/>
              <a:defRPr sz="548"/>
            </a:lvl2pPr>
            <a:lvl3pPr marL="417909" indent="0">
              <a:buNone/>
              <a:defRPr sz="457"/>
            </a:lvl3pPr>
            <a:lvl4pPr marL="626864" indent="0">
              <a:buNone/>
              <a:defRPr sz="411"/>
            </a:lvl4pPr>
            <a:lvl5pPr marL="835819" indent="0">
              <a:buNone/>
              <a:defRPr sz="411"/>
            </a:lvl5pPr>
            <a:lvl6pPr marL="1044773" indent="0">
              <a:buNone/>
              <a:defRPr sz="411"/>
            </a:lvl6pPr>
            <a:lvl7pPr marL="1253728" indent="0">
              <a:buNone/>
              <a:defRPr sz="411"/>
            </a:lvl7pPr>
            <a:lvl8pPr marL="1462683" indent="0">
              <a:buNone/>
              <a:defRPr sz="411"/>
            </a:lvl8pPr>
            <a:lvl9pPr marL="1671638" indent="0">
              <a:buNone/>
              <a:defRPr sz="4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6C331-2C1D-429A-B66B-D06D34DFB7B4}"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192002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3203" y="660400"/>
            <a:ext cx="2211705" cy="2311400"/>
          </a:xfrm>
        </p:spPr>
        <p:txBody>
          <a:bodyPr anchor="b">
            <a:normAutofit/>
          </a:bodyPr>
          <a:lstStyle>
            <a:lvl1pPr>
              <a:defRPr sz="1463"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914653" y="1430867"/>
            <a:ext cx="3471863" cy="7044267"/>
          </a:xfrm>
        </p:spPr>
        <p:txBody>
          <a:bodyPr/>
          <a:lstStyle>
            <a:lvl1pPr marL="0" indent="0">
              <a:buNone/>
              <a:defRPr sz="1463"/>
            </a:lvl1pPr>
            <a:lvl2pPr marL="208955" indent="0">
              <a:buNone/>
              <a:defRPr sz="1280"/>
            </a:lvl2pPr>
            <a:lvl3pPr marL="417909" indent="0">
              <a:buNone/>
              <a:defRPr sz="1097"/>
            </a:lvl3pPr>
            <a:lvl4pPr marL="626864" indent="0">
              <a:buNone/>
              <a:defRPr sz="914"/>
            </a:lvl4pPr>
            <a:lvl5pPr marL="835819" indent="0">
              <a:buNone/>
              <a:defRPr sz="914"/>
            </a:lvl5pPr>
            <a:lvl6pPr marL="1044773" indent="0">
              <a:buNone/>
              <a:defRPr sz="914"/>
            </a:lvl6pPr>
            <a:lvl7pPr marL="1253728" indent="0">
              <a:buNone/>
              <a:defRPr sz="914"/>
            </a:lvl7pPr>
            <a:lvl8pPr marL="1462683" indent="0">
              <a:buNone/>
              <a:defRPr sz="914"/>
            </a:lvl8pPr>
            <a:lvl9pPr marL="1671638" indent="0">
              <a:buNone/>
              <a:defRPr sz="91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203" y="2971802"/>
            <a:ext cx="2211705" cy="5503333"/>
          </a:xfrm>
        </p:spPr>
        <p:txBody>
          <a:bodyPr>
            <a:normAutofit/>
          </a:bodyPr>
          <a:lstStyle>
            <a:lvl1pPr marL="0" indent="0">
              <a:lnSpc>
                <a:spcPct val="90000"/>
              </a:lnSpc>
              <a:buNone/>
              <a:defRPr sz="731"/>
            </a:lvl1pPr>
            <a:lvl2pPr marL="208955" indent="0">
              <a:buNone/>
              <a:defRPr sz="548"/>
            </a:lvl2pPr>
            <a:lvl3pPr marL="417909" indent="0">
              <a:buNone/>
              <a:defRPr sz="457"/>
            </a:lvl3pPr>
            <a:lvl4pPr marL="626864" indent="0">
              <a:buNone/>
              <a:defRPr sz="411"/>
            </a:lvl4pPr>
            <a:lvl5pPr marL="835819" indent="0">
              <a:buNone/>
              <a:defRPr sz="411"/>
            </a:lvl5pPr>
            <a:lvl6pPr marL="1044773" indent="0">
              <a:buNone/>
              <a:defRPr sz="411"/>
            </a:lvl6pPr>
            <a:lvl7pPr marL="1253728" indent="0">
              <a:buNone/>
              <a:defRPr sz="411"/>
            </a:lvl7pPr>
            <a:lvl8pPr marL="1462683" indent="0">
              <a:buNone/>
              <a:defRPr sz="411"/>
            </a:lvl8pPr>
            <a:lvl9pPr marL="1671638" indent="0">
              <a:buNone/>
              <a:defRPr sz="4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6C390-9007-4764-8F4D-2CDAA7BD5854}"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86016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4000">
              <a:schemeClr val="bg1"/>
            </a:gs>
            <a:gs pos="39000">
              <a:schemeClr val="accent1">
                <a:lumMod val="45000"/>
                <a:lumOff val="55000"/>
              </a:schemeClr>
            </a:gs>
            <a:gs pos="68000">
              <a:schemeClr val="accent1">
                <a:lumMod val="45000"/>
                <a:lumOff val="55000"/>
              </a:schemeClr>
            </a:gs>
            <a:gs pos="9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385" y="528321"/>
            <a:ext cx="5915025" cy="19147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5385" y="2641601"/>
            <a:ext cx="5915025" cy="62852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503">
                <a:solidFill>
                  <a:schemeClr val="tx1">
                    <a:lumMod val="65000"/>
                    <a:lumOff val="35000"/>
                  </a:schemeClr>
                </a:solidFill>
              </a:defRPr>
            </a:lvl1pPr>
          </a:lstStyle>
          <a:p>
            <a:fld id="{1FE0F9BA-669D-47AF-9D06-1C7530C647F2}"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3"/>
          </p:nvPr>
        </p:nvSpPr>
        <p:spPr>
          <a:xfrm>
            <a:off x="2271714" y="9181399"/>
            <a:ext cx="2314575" cy="527403"/>
          </a:xfrm>
          <a:prstGeom prst="rect">
            <a:avLst/>
          </a:prstGeom>
        </p:spPr>
        <p:txBody>
          <a:bodyPr vert="horz" lIns="91440" tIns="45720" rIns="91440" bIns="45720" rtlCol="0" anchor="ctr"/>
          <a:lstStyle>
            <a:lvl1pPr algn="ctr">
              <a:defRPr sz="503">
                <a:solidFill>
                  <a:schemeClr val="tx1">
                    <a:lumMod val="65000"/>
                    <a:lumOff val="35000"/>
                  </a:schemeClr>
                </a:solidFill>
              </a:defRPr>
            </a:lvl1pPr>
          </a:lstStyle>
          <a:p>
            <a:endParaRPr kumimoji="1" lang="ja-JP" altLang="en-US">
              <a:solidFill>
                <a:srgbClr val="000000">
                  <a:tint val="75000"/>
                </a:srgbClr>
              </a:solidFill>
            </a:endParaRPr>
          </a:p>
        </p:txBody>
      </p:sp>
      <p:sp>
        <p:nvSpPr>
          <p:cNvPr id="6" name="Slide Number Placeholder 5"/>
          <p:cNvSpPr>
            <a:spLocks noGrp="1"/>
          </p:cNvSpPr>
          <p:nvPr>
            <p:ph type="sldNum" sz="quarter" idx="4"/>
          </p:nvPr>
        </p:nvSpPr>
        <p:spPr>
          <a:xfrm>
            <a:off x="5314950" y="9378602"/>
            <a:ext cx="1543050" cy="527403"/>
          </a:xfrm>
          <a:prstGeom prst="rect">
            <a:avLst/>
          </a:prstGeom>
        </p:spPr>
        <p:txBody>
          <a:bodyPr vert="horz" lIns="91440" tIns="45720" rIns="91440" bIns="45720" rtlCol="0" anchor="ctr"/>
          <a:lstStyle>
            <a:lvl1pPr algn="r">
              <a:defRPr sz="548">
                <a:solidFill>
                  <a:schemeClr val="tx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59730447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620" r:id="rId12"/>
  </p:sldLayoutIdLst>
  <p:hf hdr="0" ftr="0" dt="0"/>
  <p:txStyles>
    <p:titleStyle>
      <a:lvl1pPr algn="l" defTabSz="417909" rtl="0" eaLnBrk="1" latinLnBrk="0" hangingPunct="1">
        <a:lnSpc>
          <a:spcPct val="90000"/>
        </a:lnSpc>
        <a:spcBef>
          <a:spcPct val="0"/>
        </a:spcBef>
        <a:buNone/>
        <a:defRPr kumimoji="1" sz="2011" kern="1200">
          <a:solidFill>
            <a:schemeClr val="tx1"/>
          </a:solidFill>
          <a:latin typeface="+mj-lt"/>
          <a:ea typeface="+mj-ea"/>
          <a:cs typeface="+mj-cs"/>
        </a:defRPr>
      </a:lvl1pPr>
    </p:titleStyle>
    <p:bodyStyle>
      <a:lvl1pPr marL="104478" indent="-104478" algn="l" defTabSz="417909" rtl="0" eaLnBrk="1" latinLnBrk="0" hangingPunct="1">
        <a:lnSpc>
          <a:spcPct val="90000"/>
        </a:lnSpc>
        <a:spcBef>
          <a:spcPts val="457"/>
        </a:spcBef>
        <a:buFont typeface="Wingdings 2" pitchFamily="18" charset="2"/>
        <a:buChar char=""/>
        <a:defRPr kumimoji="1" sz="1280" kern="1200">
          <a:solidFill>
            <a:schemeClr val="tx1"/>
          </a:solidFill>
          <a:latin typeface="+mn-lt"/>
          <a:ea typeface="+mn-ea"/>
          <a:cs typeface="+mn-cs"/>
        </a:defRPr>
      </a:lvl1pPr>
      <a:lvl2pPr marL="313432" indent="-104478" algn="l" defTabSz="417909" rtl="0" eaLnBrk="1" latinLnBrk="0" hangingPunct="1">
        <a:lnSpc>
          <a:spcPct val="90000"/>
        </a:lnSpc>
        <a:spcBef>
          <a:spcPts val="228"/>
        </a:spcBef>
        <a:buFont typeface="Wingdings 2" pitchFamily="18" charset="2"/>
        <a:buChar char=""/>
        <a:defRPr kumimoji="1" sz="1097" kern="1200">
          <a:solidFill>
            <a:schemeClr val="tx1"/>
          </a:solidFill>
          <a:latin typeface="+mn-lt"/>
          <a:ea typeface="+mn-ea"/>
          <a:cs typeface="+mn-cs"/>
        </a:defRPr>
      </a:lvl2pPr>
      <a:lvl3pPr marL="522387" indent="-104478" algn="l" defTabSz="417909" rtl="0" eaLnBrk="1" latinLnBrk="0" hangingPunct="1">
        <a:lnSpc>
          <a:spcPct val="90000"/>
        </a:lnSpc>
        <a:spcBef>
          <a:spcPts val="228"/>
        </a:spcBef>
        <a:buFont typeface="Wingdings 2" pitchFamily="18" charset="2"/>
        <a:buChar char=""/>
        <a:defRPr kumimoji="1" sz="914" kern="1200">
          <a:solidFill>
            <a:schemeClr val="tx1"/>
          </a:solidFill>
          <a:latin typeface="+mn-lt"/>
          <a:ea typeface="+mn-ea"/>
          <a:cs typeface="+mn-cs"/>
        </a:defRPr>
      </a:lvl3pPr>
      <a:lvl4pPr marL="731342" indent="-104478" algn="l" defTabSz="417909" rtl="0" eaLnBrk="1" latinLnBrk="0" hangingPunct="1">
        <a:lnSpc>
          <a:spcPct val="90000"/>
        </a:lnSpc>
        <a:spcBef>
          <a:spcPts val="228"/>
        </a:spcBef>
        <a:buFont typeface="Wingdings 2" pitchFamily="18" charset="2"/>
        <a:buChar char=""/>
        <a:defRPr kumimoji="1" sz="823" kern="1200">
          <a:solidFill>
            <a:schemeClr val="tx1"/>
          </a:solidFill>
          <a:latin typeface="+mn-lt"/>
          <a:ea typeface="+mn-ea"/>
          <a:cs typeface="+mn-cs"/>
        </a:defRPr>
      </a:lvl4pPr>
      <a:lvl5pPr marL="940297" indent="-104478" algn="l" defTabSz="417909" rtl="0" eaLnBrk="1" latinLnBrk="0" hangingPunct="1">
        <a:lnSpc>
          <a:spcPct val="90000"/>
        </a:lnSpc>
        <a:spcBef>
          <a:spcPts val="228"/>
        </a:spcBef>
        <a:buFont typeface="Wingdings 2" pitchFamily="18" charset="2"/>
        <a:buChar char=""/>
        <a:defRPr kumimoji="1" sz="823" kern="1200">
          <a:solidFill>
            <a:schemeClr val="tx1"/>
          </a:solidFill>
          <a:latin typeface="+mn-lt"/>
          <a:ea typeface="+mn-ea"/>
          <a:cs typeface="+mn-cs"/>
        </a:defRPr>
      </a:lvl5pPr>
      <a:lvl6pPr marL="1149251" indent="-104478" algn="l" defTabSz="417909" rtl="0" eaLnBrk="1" latinLnBrk="0" hangingPunct="1">
        <a:spcBef>
          <a:spcPct val="20000"/>
        </a:spcBef>
        <a:buFont typeface="Wingdings 2" pitchFamily="18" charset="2"/>
        <a:buChar char=""/>
        <a:defRPr kumimoji="1" sz="823" kern="1200">
          <a:solidFill>
            <a:schemeClr val="tx1"/>
          </a:solidFill>
          <a:latin typeface="+mn-lt"/>
          <a:ea typeface="+mn-ea"/>
          <a:cs typeface="+mn-cs"/>
        </a:defRPr>
      </a:lvl6pPr>
      <a:lvl7pPr marL="1358206" indent="-104478" algn="l" defTabSz="417909" rtl="0" eaLnBrk="1" latinLnBrk="0" hangingPunct="1">
        <a:spcBef>
          <a:spcPct val="20000"/>
        </a:spcBef>
        <a:buFont typeface="Wingdings 2" pitchFamily="18" charset="2"/>
        <a:buChar char=""/>
        <a:defRPr kumimoji="1" sz="823" kern="1200">
          <a:solidFill>
            <a:schemeClr val="tx1"/>
          </a:solidFill>
          <a:latin typeface="+mn-lt"/>
          <a:ea typeface="+mn-ea"/>
          <a:cs typeface="+mn-cs"/>
        </a:defRPr>
      </a:lvl7pPr>
      <a:lvl8pPr marL="1567161" indent="-104478" algn="l" defTabSz="417909" rtl="0" eaLnBrk="1" latinLnBrk="0" hangingPunct="1">
        <a:spcBef>
          <a:spcPct val="20000"/>
        </a:spcBef>
        <a:buFont typeface="Wingdings 2" pitchFamily="18" charset="2"/>
        <a:buChar char=""/>
        <a:defRPr kumimoji="1" sz="823" kern="1200">
          <a:solidFill>
            <a:schemeClr val="tx1"/>
          </a:solidFill>
          <a:latin typeface="+mn-lt"/>
          <a:ea typeface="+mn-ea"/>
          <a:cs typeface="+mn-cs"/>
        </a:defRPr>
      </a:lvl8pPr>
      <a:lvl9pPr marL="1776115" indent="-104478" algn="l" defTabSz="417909" rtl="0" eaLnBrk="1" latinLnBrk="0" hangingPunct="1">
        <a:spcBef>
          <a:spcPct val="20000"/>
        </a:spcBef>
        <a:buFont typeface="Wingdings 2" pitchFamily="18" charset="2"/>
        <a:buChar char=""/>
        <a:defRPr kumimoji="1" sz="823" kern="1200">
          <a:solidFill>
            <a:schemeClr val="tx1"/>
          </a:solidFill>
          <a:latin typeface="+mn-lt"/>
          <a:ea typeface="+mn-ea"/>
          <a:cs typeface="+mn-cs"/>
        </a:defRPr>
      </a:lvl9pPr>
    </p:bodyStyle>
    <p:otherStyle>
      <a:defPPr>
        <a:defRPr lang="en-US"/>
      </a:defPPr>
      <a:lvl1pPr marL="0" algn="l" defTabSz="417909" rtl="0" eaLnBrk="1" latinLnBrk="0" hangingPunct="1">
        <a:defRPr kumimoji="1" sz="823" kern="1200">
          <a:solidFill>
            <a:schemeClr val="tx1"/>
          </a:solidFill>
          <a:latin typeface="+mn-lt"/>
          <a:ea typeface="+mn-ea"/>
          <a:cs typeface="+mn-cs"/>
        </a:defRPr>
      </a:lvl1pPr>
      <a:lvl2pPr marL="208955" algn="l" defTabSz="417909" rtl="0" eaLnBrk="1" latinLnBrk="0" hangingPunct="1">
        <a:defRPr kumimoji="1" sz="823" kern="1200">
          <a:solidFill>
            <a:schemeClr val="tx1"/>
          </a:solidFill>
          <a:latin typeface="+mn-lt"/>
          <a:ea typeface="+mn-ea"/>
          <a:cs typeface="+mn-cs"/>
        </a:defRPr>
      </a:lvl2pPr>
      <a:lvl3pPr marL="417909" algn="l" defTabSz="417909" rtl="0" eaLnBrk="1" latinLnBrk="0" hangingPunct="1">
        <a:defRPr kumimoji="1" sz="823" kern="1200">
          <a:solidFill>
            <a:schemeClr val="tx1"/>
          </a:solidFill>
          <a:latin typeface="+mn-lt"/>
          <a:ea typeface="+mn-ea"/>
          <a:cs typeface="+mn-cs"/>
        </a:defRPr>
      </a:lvl3pPr>
      <a:lvl4pPr marL="626864" algn="l" defTabSz="417909" rtl="0" eaLnBrk="1" latinLnBrk="0" hangingPunct="1">
        <a:defRPr kumimoji="1" sz="823" kern="1200">
          <a:solidFill>
            <a:schemeClr val="tx1"/>
          </a:solidFill>
          <a:latin typeface="+mn-lt"/>
          <a:ea typeface="+mn-ea"/>
          <a:cs typeface="+mn-cs"/>
        </a:defRPr>
      </a:lvl4pPr>
      <a:lvl5pPr marL="835819" algn="l" defTabSz="417909" rtl="0" eaLnBrk="1" latinLnBrk="0" hangingPunct="1">
        <a:defRPr kumimoji="1" sz="823" kern="1200">
          <a:solidFill>
            <a:schemeClr val="tx1"/>
          </a:solidFill>
          <a:latin typeface="+mn-lt"/>
          <a:ea typeface="+mn-ea"/>
          <a:cs typeface="+mn-cs"/>
        </a:defRPr>
      </a:lvl5pPr>
      <a:lvl6pPr marL="1044773" algn="l" defTabSz="417909" rtl="0" eaLnBrk="1" latinLnBrk="0" hangingPunct="1">
        <a:defRPr kumimoji="1" sz="823" kern="1200">
          <a:solidFill>
            <a:schemeClr val="tx1"/>
          </a:solidFill>
          <a:latin typeface="+mn-lt"/>
          <a:ea typeface="+mn-ea"/>
          <a:cs typeface="+mn-cs"/>
        </a:defRPr>
      </a:lvl6pPr>
      <a:lvl7pPr marL="1253728" algn="l" defTabSz="417909" rtl="0" eaLnBrk="1" latinLnBrk="0" hangingPunct="1">
        <a:defRPr kumimoji="1" sz="823" kern="1200">
          <a:solidFill>
            <a:schemeClr val="tx1"/>
          </a:solidFill>
          <a:latin typeface="+mn-lt"/>
          <a:ea typeface="+mn-ea"/>
          <a:cs typeface="+mn-cs"/>
        </a:defRPr>
      </a:lvl7pPr>
      <a:lvl8pPr marL="1462683" algn="l" defTabSz="417909" rtl="0" eaLnBrk="1" latinLnBrk="0" hangingPunct="1">
        <a:defRPr kumimoji="1" sz="823" kern="1200">
          <a:solidFill>
            <a:schemeClr val="tx1"/>
          </a:solidFill>
          <a:latin typeface="+mn-lt"/>
          <a:ea typeface="+mn-ea"/>
          <a:cs typeface="+mn-cs"/>
        </a:defRPr>
      </a:lvl8pPr>
      <a:lvl9pPr marL="1671638" algn="l" defTabSz="417909" rtl="0" eaLnBrk="1" latinLnBrk="0" hangingPunct="1">
        <a:defRPr kumimoji="1" sz="82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1"/>
            </a:gs>
            <a:gs pos="39000">
              <a:schemeClr val="accent1">
                <a:lumMod val="45000"/>
                <a:lumOff val="55000"/>
              </a:schemeClr>
            </a:gs>
            <a:gs pos="68000">
              <a:schemeClr val="accent1">
                <a:lumMod val="45000"/>
                <a:lumOff val="55000"/>
              </a:schemeClr>
            </a:gs>
            <a:gs pos="90000">
              <a:schemeClr val="bg1"/>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6350" y="-12231"/>
            <a:ext cx="6877354" cy="99304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1FE0F9BA-669D-47AF-9D06-1C7530C647F2}" type="datetime1">
              <a:rPr kumimoji="1" lang="ja-JP" altLang="en-US" smtClean="0">
                <a:solidFill>
                  <a:srgbClr val="000000">
                    <a:tint val="75000"/>
                  </a:srgbClr>
                </a:solidFill>
              </a:rPr>
              <a:t>2023/9/30</a:t>
            </a:fld>
            <a:endParaRPr kumimoji="1" lang="ja-JP" altLang="en-US">
              <a:solidFill>
                <a:srgbClr val="000000">
                  <a:tint val="75000"/>
                </a:srgbClr>
              </a:solidFill>
            </a:endParaRPr>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kumimoji="1" lang="ja-JP" altLang="en-US">
              <a:solidFill>
                <a:srgbClr val="000000">
                  <a:tint val="75000"/>
                </a:srgbClr>
              </a:solidFill>
            </a:endParaRPr>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A236939A-4376-41DE-B2DA-B5F412B8C33E}" type="slidenum">
              <a:rPr kumimoji="1" lang="ja-JP" altLang="en-US" smtClean="0"/>
              <a:pPr/>
              <a:t>‹#›</a:t>
            </a:fld>
            <a:endParaRPr kumimoji="1" lang="ja-JP" altLang="en-US" dirty="0"/>
          </a:p>
        </p:txBody>
      </p:sp>
    </p:spTree>
    <p:extLst>
      <p:ext uri="{BB962C8B-B14F-4D97-AF65-F5344CB8AC3E}">
        <p14:creationId xmlns:p14="http://schemas.microsoft.com/office/powerpoint/2010/main" val="3638979176"/>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 id="2147484667" r:id="rId12"/>
    <p:sldLayoutId id="2147484668" r:id="rId13"/>
    <p:sldLayoutId id="2147484669" r:id="rId14"/>
    <p:sldLayoutId id="2147484670" r:id="rId15"/>
    <p:sldLayoutId id="2147484671" r:id="rId16"/>
  </p:sldLayoutIdLst>
  <p:hf hdr="0" ftr="0" dt="0"/>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7.emf"/><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monkakyosai.or.jp/"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itc.hirosaki-u.ac.jp/" TargetMode="External"/><Relationship Id="rId7" Type="http://schemas.openxmlformats.org/officeDocument/2006/relationships/hyperlink" Target="https://itc.hirosaki-u.ac.jp/mfa"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itc.hirosaki-u.ac.jp/guide/office365-mail" TargetMode="External"/><Relationship Id="rId5" Type="http://schemas.openxmlformats.org/officeDocument/2006/relationships/hyperlink" Target="https://itc.hirosaki-u.ac.jp/lan-riyou" TargetMode="External"/><Relationship Id="rId4" Type="http://schemas.openxmlformats.org/officeDocument/2006/relationships/hyperlink" Target="http://www.cc.hirosaki-u.ac.jp/hiroin_wifi"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hirosaki-u.ac.jp/wastewater_poly_tank.html"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cflow.hirosaki-u.ac.jp/collaboflow/login.cfm"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www.innovation.hirosaki-u.ac.jp/horei/anzehosho"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itc.hirosaki-u.ac.jp/blog/2179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itc.hirosaki-u.ac.jp/shinsei-ichiran-2" TargetMode="External"/><Relationship Id="rId4" Type="http://schemas.openxmlformats.org/officeDocument/2006/relationships/hyperlink" Target="https://itc.hirosaki-u.ac.jp/service-lis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jsps.go.jp/"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hyperlink" Target="https://www.innovation.hirosaki-u.ac.jp/04subsidy/kakenhi/kakenhi-rink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sunday.co.jp/"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hyperlink" Target="https://www.dcm-hc.co.jp/homac/" TargetMode="External"/><Relationship Id="rId4" Type="http://schemas.openxmlformats.org/officeDocument/2006/relationships/hyperlink" Target="https://www.dcm-hc.co.jp/sanwa/"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s://www.hirosaki-u.ac.jp/info/finance/torihiki_oshiras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campus.hirosaki-u.ac.jp/keijiban/"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cws-ap-ccms.jk.hirosaki-u.ac.jp/cws/cw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s://hugs.cc.hirosaki-u.ac.jp/cgi-bin/dneo/zdoc.cgi?cmd=docindex"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nature.hirosaki-u.ac.jp/wp-content/uploads/2019/03/h3104.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0E4EC-1BD5-49E2-A1AD-FF118B0D769A}"/>
              </a:ext>
            </a:extLst>
          </p:cNvPr>
          <p:cNvSpPr>
            <a:spLocks noGrp="1"/>
          </p:cNvSpPr>
          <p:nvPr>
            <p:ph type="ctrTitle"/>
          </p:nvPr>
        </p:nvSpPr>
        <p:spPr>
          <a:xfrm>
            <a:off x="597972" y="3072687"/>
            <a:ext cx="4948586" cy="1108710"/>
          </a:xfrm>
        </p:spPr>
        <p:txBody>
          <a:bodyPr/>
          <a:lstStyle/>
          <a:p>
            <a:r>
              <a:rPr kumimoji="1" lang="ja-JP" altLang="en-US" b="1" dirty="0">
                <a:effectLst>
                  <a:outerShdw blurRad="38100" dist="38100" dir="2700000" algn="tl">
                    <a:srgbClr val="000000">
                      <a:alpha val="43137"/>
                    </a:srgbClr>
                  </a:outerShdw>
                </a:effectLst>
              </a:rPr>
              <a:t>新任教員のための</a:t>
            </a:r>
            <a:br>
              <a:rPr kumimoji="1" lang="en-US" altLang="ja-JP" b="1" dirty="0">
                <a:effectLst>
                  <a:outerShdw blurRad="38100" dist="38100" dir="2700000" algn="tl">
                    <a:srgbClr val="000000">
                      <a:alpha val="43137"/>
                    </a:srgbClr>
                  </a:outerShdw>
                </a:effectLst>
              </a:rPr>
            </a:br>
            <a:r>
              <a:rPr kumimoji="1" lang="ja-JP" altLang="en-US" b="1" dirty="0">
                <a:effectLst>
                  <a:outerShdw blurRad="38100" dist="38100" dir="2700000" algn="tl">
                    <a:srgbClr val="000000">
                      <a:alpha val="43137"/>
                    </a:srgbClr>
                  </a:outerShdw>
                </a:effectLst>
              </a:rPr>
              <a:t>ガイダンス</a:t>
            </a:r>
          </a:p>
        </p:txBody>
      </p:sp>
      <p:sp>
        <p:nvSpPr>
          <p:cNvPr id="3" name="サブタイトル 2">
            <a:extLst>
              <a:ext uri="{FF2B5EF4-FFF2-40B4-BE49-F238E27FC236}">
                <a16:creationId xmlns:a16="http://schemas.microsoft.com/office/drawing/2014/main" id="{EFA485C4-54F6-4C06-ABD5-2CCBA8CF5864}"/>
              </a:ext>
            </a:extLst>
          </p:cNvPr>
          <p:cNvSpPr>
            <a:spLocks noGrp="1"/>
          </p:cNvSpPr>
          <p:nvPr>
            <p:ph type="subTitle" idx="1"/>
          </p:nvPr>
        </p:nvSpPr>
        <p:spPr>
          <a:xfrm>
            <a:off x="2450933" y="4542473"/>
            <a:ext cx="3095625" cy="1584410"/>
          </a:xfrm>
        </p:spPr>
        <p:txBody>
          <a:bodyPr>
            <a:normAutofit/>
          </a:bodyPr>
          <a:lstStyle/>
          <a:p>
            <a:pPr algn="l"/>
            <a:r>
              <a:rPr lang="ja-JP" altLang="en-US" sz="2000" b="1" dirty="0">
                <a:solidFill>
                  <a:schemeClr val="tx1"/>
                </a:solidFill>
              </a:rPr>
              <a:t>弘前大学農学生命科学部</a:t>
            </a:r>
            <a:endParaRPr lang="ja-JP" altLang="en-US" sz="2000" dirty="0">
              <a:solidFill>
                <a:schemeClr val="tx1"/>
              </a:solidFill>
            </a:endParaRPr>
          </a:p>
          <a:p>
            <a:pPr algn="l"/>
            <a:endParaRPr lang="en-US" altLang="ja-JP" sz="1280" b="1" dirty="0"/>
          </a:p>
          <a:p>
            <a:pPr algn="l"/>
            <a:endParaRPr kumimoji="1" lang="ja-JP" altLang="en-US" dirty="0"/>
          </a:p>
        </p:txBody>
      </p:sp>
      <p:sp>
        <p:nvSpPr>
          <p:cNvPr id="5" name="テキスト ボックス 4">
            <a:extLst>
              <a:ext uri="{FF2B5EF4-FFF2-40B4-BE49-F238E27FC236}">
                <a16:creationId xmlns:a16="http://schemas.microsoft.com/office/drawing/2014/main" id="{E00FFD50-8FE8-4C75-B5F4-A5BD3CA8C60F}"/>
              </a:ext>
            </a:extLst>
          </p:cNvPr>
          <p:cNvSpPr txBox="1"/>
          <p:nvPr/>
        </p:nvSpPr>
        <p:spPr>
          <a:xfrm>
            <a:off x="5546558" y="4628198"/>
            <a:ext cx="1398131" cy="452111"/>
          </a:xfrm>
          <a:prstGeom prst="rect">
            <a:avLst/>
          </a:prstGeom>
          <a:noFill/>
        </p:spPr>
        <p:txBody>
          <a:bodyPr wrap="square" rtlCol="0">
            <a:spAutoFit/>
          </a:bodyPr>
          <a:lstStyle/>
          <a:p>
            <a:r>
              <a:rPr lang="en-US" altLang="ja-JP" sz="1200" dirty="0">
                <a:latin typeface="+mj-ea"/>
                <a:ea typeface="+mj-ea"/>
              </a:rPr>
              <a:t>R5.10.02</a:t>
            </a:r>
            <a:r>
              <a:rPr lang="ja-JP" altLang="en-US" sz="1200" dirty="0">
                <a:latin typeface="+mj-ea"/>
                <a:ea typeface="+mj-ea"/>
              </a:rPr>
              <a:t>更新</a:t>
            </a:r>
            <a:endParaRPr kumimoji="1" lang="en-US" altLang="ja-JP" sz="1200" dirty="0">
              <a:latin typeface="+mj-ea"/>
              <a:ea typeface="+mj-ea"/>
            </a:endParaRPr>
          </a:p>
          <a:p>
            <a:r>
              <a:rPr kumimoji="1" lang="ja-JP" altLang="en-US" sz="1138" dirty="0"/>
              <a:t>　</a:t>
            </a:r>
          </a:p>
        </p:txBody>
      </p:sp>
    </p:spTree>
    <p:extLst>
      <p:ext uri="{BB962C8B-B14F-4D97-AF65-F5344CB8AC3E}">
        <p14:creationId xmlns:p14="http://schemas.microsoft.com/office/powerpoint/2010/main" val="416603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lang="ja-JP" altLang="en-US" sz="2000" dirty="0">
                <a:latin typeface="+mj-ea"/>
              </a:rPr>
              <a:t>兼業</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94881"/>
            <a:ext cx="8347594" cy="9714235"/>
          </a:xfrm>
        </p:spPr>
        <p:txBody>
          <a:bodyPr>
            <a:noAutofit/>
          </a:bodyPr>
          <a:lstStyle/>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通常の兼業</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　報酬の有無にかかわらず，継続的，定期的な兼業です。</a:t>
            </a:r>
          </a:p>
          <a:p>
            <a:pPr marL="26119" indent="0">
              <a:lnSpc>
                <a:spcPts val="1200"/>
              </a:lnSpc>
              <a:buNone/>
            </a:pPr>
            <a:r>
              <a:rPr lang="ja-JP" altLang="en-US" sz="1200" dirty="0">
                <a:solidFill>
                  <a:schemeClr val="tx1"/>
                </a:solidFill>
                <a:latin typeface="+mn-ea"/>
              </a:rPr>
              <a:t>　兼業許可申請書を事前に総務担当へ提出願います。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兼業許可申請書の記入</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・申請日について</a:t>
            </a:r>
          </a:p>
          <a:p>
            <a:pPr marL="26119" indent="0">
              <a:lnSpc>
                <a:spcPts val="1200"/>
              </a:lnSpc>
              <a:buNone/>
            </a:pPr>
            <a:r>
              <a:rPr lang="ja-JP" altLang="en-US" sz="1200" dirty="0">
                <a:latin typeface="+mn-ea"/>
              </a:rPr>
              <a:t>　</a:t>
            </a:r>
            <a:r>
              <a:rPr lang="ja-JP" altLang="en-US" sz="1200" b="1" dirty="0">
                <a:solidFill>
                  <a:srgbClr val="FF0000"/>
                </a:solidFill>
                <a:latin typeface="+mn-ea"/>
              </a:rPr>
              <a:t>必ず従事初日よりも前に十分な余裕をもって申請してください。</a:t>
            </a:r>
          </a:p>
          <a:p>
            <a:pPr marL="26119" indent="0">
              <a:lnSpc>
                <a:spcPts val="1200"/>
              </a:lnSpc>
              <a:buNone/>
            </a:pPr>
            <a:r>
              <a:rPr lang="ja-JP" altLang="en-US" sz="1200" dirty="0">
                <a:solidFill>
                  <a:schemeClr val="tx1"/>
                </a:solidFill>
                <a:latin typeface="+mn-ea"/>
              </a:rPr>
              <a:t>　遡っての許可はできません。</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・兼業先名称について</a:t>
            </a:r>
          </a:p>
          <a:p>
            <a:pPr marL="26119" indent="0">
              <a:lnSpc>
                <a:spcPts val="1200"/>
              </a:lnSpc>
              <a:buNone/>
            </a:pPr>
            <a:r>
              <a:rPr lang="ja-JP" altLang="en-US" sz="1200" dirty="0">
                <a:solidFill>
                  <a:schemeClr val="tx1"/>
                </a:solidFill>
                <a:latin typeface="+mn-ea"/>
              </a:rPr>
              <a:t>　できるだけ詳しく記入してください（例：医療法人○○会○○病院　等）。</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・兼業の区分について／自営の種類について</a:t>
            </a:r>
          </a:p>
          <a:p>
            <a:pPr marL="26119" indent="0">
              <a:lnSpc>
                <a:spcPts val="1200"/>
              </a:lnSpc>
              <a:buNone/>
            </a:pPr>
            <a:r>
              <a:rPr lang="ja-JP" altLang="en-US" sz="1200" dirty="0">
                <a:solidFill>
                  <a:schemeClr val="tx1"/>
                </a:solidFill>
                <a:latin typeface="+mn-ea"/>
              </a:rPr>
              <a:t>　該当項目にチェックしてください。営利企業の場合，その詳細についても</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記入してください（例：営利企業の事業に直接関与しない兼業　等）。</a:t>
            </a:r>
          </a:p>
          <a:p>
            <a:pPr marL="26119" indent="0">
              <a:lnSpc>
                <a:spcPts val="1200"/>
              </a:lnSpc>
              <a:buNone/>
            </a:pPr>
            <a:r>
              <a:rPr lang="ja-JP" altLang="en-US" sz="1200" dirty="0">
                <a:solidFill>
                  <a:schemeClr val="tx1"/>
                </a:solidFill>
                <a:latin typeface="+mn-ea"/>
              </a:rPr>
              <a:t>　自営の兼業に該当し，不動産又は駐車場の賃貸以外の自営の兼業の場合は，</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その内容についてできるだけ詳しく記入してください。</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・新規・継続の別について</a:t>
            </a:r>
          </a:p>
          <a:p>
            <a:pPr marL="26119" indent="0">
              <a:lnSpc>
                <a:spcPts val="1200"/>
              </a:lnSpc>
              <a:buNone/>
            </a:pPr>
            <a:r>
              <a:rPr lang="ja-JP" altLang="en-US" sz="1200" dirty="0">
                <a:solidFill>
                  <a:schemeClr val="tx1"/>
                </a:solidFill>
                <a:latin typeface="+mn-ea"/>
              </a:rPr>
              <a:t>　該当項目にチェックしてください。前年度に従事した兼業の場合，</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その任期に空白がある場合であっても，「継続」しているものとみなします。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・兼業先の職名及び勤務場所について</a:t>
            </a:r>
          </a:p>
          <a:p>
            <a:pPr marL="26119" indent="0">
              <a:lnSpc>
                <a:spcPts val="1200"/>
              </a:lnSpc>
              <a:buNone/>
            </a:pPr>
            <a:r>
              <a:rPr lang="ja-JP" altLang="en-US" sz="1200" dirty="0">
                <a:solidFill>
                  <a:schemeClr val="tx1"/>
                </a:solidFill>
                <a:latin typeface="+mn-ea"/>
              </a:rPr>
              <a:t>　兼業に従事する理由と，従事することによって本務に与える影響の有無</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及びその程度について記入してください。兼業の従事にあたっては，本学</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における研究・教育業務で培った知識・経験を広く公共に還元することを</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目的として行うことを理解し，その従事にあたっては適切な服務管理</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（勤務日における勤務時間の確保）に御留意ください。</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・兼業を行うに至った経緯について（自営の兼業）</a:t>
            </a:r>
          </a:p>
          <a:p>
            <a:pPr marL="26119" indent="0">
              <a:lnSpc>
                <a:spcPts val="1200"/>
              </a:lnSpc>
              <a:buNone/>
            </a:pPr>
            <a:r>
              <a:rPr lang="ja-JP" altLang="en-US" sz="1200" dirty="0">
                <a:solidFill>
                  <a:schemeClr val="tx1"/>
                </a:solidFill>
                <a:latin typeface="+mn-ea"/>
              </a:rPr>
              <a:t>　不動産賃貸業を営むこととなった経緯又は不動産賃貸以外の営利企業を</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営むこととなった経緯についてできるだけ詳しく記入してください。</a:t>
            </a:r>
          </a:p>
          <a:p>
            <a:pPr marL="26119" indent="0">
              <a:buNone/>
            </a:pPr>
            <a:endParaRPr lang="ja-JP" altLang="en-US" sz="1200" dirty="0">
              <a:latin typeface="+mn-ea"/>
            </a:endParaRPr>
          </a:p>
          <a:p>
            <a:pPr marL="26119" indent="0">
              <a:buNone/>
            </a:pPr>
            <a:endParaRPr lang="en-US" altLang="ja-JP" sz="1200" dirty="0">
              <a:latin typeface="+mn-ea"/>
            </a:endParaRPr>
          </a:p>
        </p:txBody>
      </p:sp>
      <p:sp>
        <p:nvSpPr>
          <p:cNvPr id="6" name="スライド番号プレースホルダー 3">
            <a:extLst>
              <a:ext uri="{FF2B5EF4-FFF2-40B4-BE49-F238E27FC236}">
                <a16:creationId xmlns:a16="http://schemas.microsoft.com/office/drawing/2014/main" id="{F04243CF-A1AD-415A-84FC-59F2772AEA39}"/>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9</a:t>
            </a:r>
          </a:p>
        </p:txBody>
      </p:sp>
    </p:spTree>
    <p:extLst>
      <p:ext uri="{BB962C8B-B14F-4D97-AF65-F5344CB8AC3E}">
        <p14:creationId xmlns:p14="http://schemas.microsoft.com/office/powerpoint/2010/main" val="357421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lang="ja-JP" altLang="en-US" sz="2000" dirty="0">
                <a:latin typeface="+mj-ea"/>
              </a:rPr>
              <a:t>兼業</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82856"/>
            <a:ext cx="8347594" cy="9714235"/>
          </a:xfrm>
        </p:spPr>
        <p:txBody>
          <a:bodyPr>
            <a:noAutofit/>
          </a:bodyPr>
          <a:lstStyle/>
          <a:p>
            <a:pPr marL="26119" indent="0">
              <a:lnSpc>
                <a:spcPts val="1200"/>
              </a:lnSpc>
              <a:buNone/>
            </a:pPr>
            <a:r>
              <a:rPr lang="ja-JP" altLang="en-US" sz="1200" dirty="0">
                <a:solidFill>
                  <a:schemeClr val="tx1"/>
                </a:solidFill>
                <a:latin typeface="+mn-ea"/>
              </a:rPr>
              <a:t>・兼業の内容について</a:t>
            </a:r>
          </a:p>
          <a:p>
            <a:pPr marL="26119" indent="0">
              <a:lnSpc>
                <a:spcPts val="1200"/>
              </a:lnSpc>
              <a:buNone/>
            </a:pPr>
            <a:r>
              <a:rPr lang="ja-JP" altLang="en-US" sz="1200" dirty="0">
                <a:solidFill>
                  <a:schemeClr val="tx1"/>
                </a:solidFill>
                <a:latin typeface="+mn-ea"/>
              </a:rPr>
              <a:t>　勤務の形態や条件について具体的に記入してください。兼業に従事する</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時間は，原則として勤務時間外とします。ただし，無報酬兼業の場合で</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弘前大学兼業規程第３７条に該当する場合は勤務時間内に従事すること</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が可能となっていますので申請の際は御確認ください。なお，勤務日に</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おいて兼業に従事する場合，本学の勤務時間が確保されていることを</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改めて御確認ください。専門業務型裁量労働制適用職員及び管理又は</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監督の地位にある職員が勤務日において出勤しない場合，予め年次休暇</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の取得が承認されている等，職務従事義務を免除されている必要があります。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・従事期間について</a:t>
            </a:r>
          </a:p>
          <a:p>
            <a:pPr marL="26119" indent="0">
              <a:lnSpc>
                <a:spcPts val="1200"/>
              </a:lnSpc>
              <a:buNone/>
            </a:pPr>
            <a:r>
              <a:rPr lang="ja-JP" altLang="en-US" sz="1200" dirty="0">
                <a:solidFill>
                  <a:schemeClr val="tx1"/>
                </a:solidFill>
                <a:latin typeface="+mn-ea"/>
              </a:rPr>
              <a:t>　原則として許可期間は１年以内です（技術移転兼業，研究成果活用兼業，</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監査兼業及びその他役員兼業を除く）。ただし，法令等（条例・規約・</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要綱・定款・寄附行為　等）に任期が定められている場合は最長４年まで</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許可することができるので，任期規程等の根拠となる資料を添付してください。</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・添付書類について</a:t>
            </a:r>
          </a:p>
          <a:p>
            <a:pPr marL="26119" indent="0">
              <a:lnSpc>
                <a:spcPts val="1200"/>
              </a:lnSpc>
              <a:buNone/>
            </a:pPr>
            <a:r>
              <a:rPr lang="ja-JP" altLang="en-US" sz="1200" dirty="0">
                <a:solidFill>
                  <a:schemeClr val="tx1"/>
                </a:solidFill>
                <a:latin typeface="+mn-ea"/>
              </a:rPr>
              <a:t>　該当項目にチェックをして資料を添付してください。依頼状の添付は義務</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づけませんが，添付しない場合は兼業許可申請書の項目を確実に記載する</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ようにしてください。</a:t>
            </a:r>
          </a:p>
          <a:p>
            <a:pPr marL="26119" indent="0">
              <a:lnSpc>
                <a:spcPts val="1200"/>
              </a:lnSpc>
              <a:buNone/>
            </a:pPr>
            <a:r>
              <a:rPr lang="ja-JP" altLang="en-US" sz="1200" dirty="0">
                <a:solidFill>
                  <a:schemeClr val="tx1"/>
                </a:solidFill>
                <a:latin typeface="+mn-ea"/>
              </a:rPr>
              <a:t>　初めて自営の兼業を申請する場合は，登記記録の全部事項証明書の写し，</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見取図，管理業務等を委ねている事業者との契約書を必ず提出してください</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（内容に変更がない場合は２回目以降の申請時について省略することができます）。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・弘前大学長の回答文書について</a:t>
            </a:r>
          </a:p>
          <a:p>
            <a:pPr marL="26119" indent="0">
              <a:lnSpc>
                <a:spcPts val="1200"/>
              </a:lnSpc>
              <a:buNone/>
            </a:pPr>
            <a:r>
              <a:rPr lang="ja-JP" altLang="en-US" sz="1200" dirty="0">
                <a:solidFill>
                  <a:schemeClr val="tx1"/>
                </a:solidFill>
                <a:latin typeface="+mn-ea"/>
              </a:rPr>
              <a:t>　兼業従事先への回答文書の発出については，兼業を許可しない場合のほか，</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特に依頼があった場合を除き，省略します。</a:t>
            </a:r>
          </a:p>
          <a:p>
            <a:pPr marL="26119" indent="0">
              <a:lnSpc>
                <a:spcPts val="1200"/>
              </a:lnSpc>
              <a:buNone/>
            </a:pPr>
            <a:endParaRPr lang="ja-JP" altLang="en-US" sz="1200" dirty="0">
              <a:latin typeface="+mn-ea"/>
            </a:endParaRPr>
          </a:p>
          <a:p>
            <a:pPr marL="26119" indent="0">
              <a:buNone/>
            </a:pPr>
            <a:endParaRPr lang="ja-JP" altLang="en-US" sz="1200" dirty="0">
              <a:latin typeface="+mn-ea"/>
            </a:endParaRPr>
          </a:p>
          <a:p>
            <a:pPr marL="26119" indent="0">
              <a:buNone/>
            </a:pPr>
            <a:endParaRPr lang="en-US" altLang="ja-JP" sz="1200" dirty="0">
              <a:latin typeface="+mn-ea"/>
            </a:endParaRPr>
          </a:p>
        </p:txBody>
      </p:sp>
      <p:sp>
        <p:nvSpPr>
          <p:cNvPr id="6" name="スライド番号プレースホルダー 3">
            <a:extLst>
              <a:ext uri="{FF2B5EF4-FFF2-40B4-BE49-F238E27FC236}">
                <a16:creationId xmlns:a16="http://schemas.microsoft.com/office/drawing/2014/main" id="{1D121122-9FF4-49D3-8413-24747404FEB4}"/>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10</a:t>
            </a:r>
          </a:p>
        </p:txBody>
      </p:sp>
    </p:spTree>
    <p:extLst>
      <p:ext uri="{BB962C8B-B14F-4D97-AF65-F5344CB8AC3E}">
        <p14:creationId xmlns:p14="http://schemas.microsoft.com/office/powerpoint/2010/main" val="104974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lang="ja-JP" altLang="en-US" sz="2000" dirty="0">
                <a:latin typeface="+mj-ea"/>
              </a:rPr>
              <a:t>兼業</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94888"/>
            <a:ext cx="8134368" cy="8283709"/>
          </a:xfrm>
        </p:spPr>
        <p:txBody>
          <a:bodyPr>
            <a:noAutofit/>
          </a:bodyPr>
          <a:lstStyle/>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短期兼業</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　次に該当する場合は，兼業許可申請書の記入は不要ですが，兼業内容が</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わかる依頼状等に押印又は署名の上，総務担当まで提出してください。</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依頼状等がない場合は，兼業許可申請書に内容を記入して提出してください。</a:t>
            </a:r>
          </a:p>
          <a:p>
            <a:pPr marL="26119" indent="0">
              <a:lnSpc>
                <a:spcPts val="1200"/>
              </a:lnSpc>
              <a:buNone/>
            </a:pPr>
            <a:r>
              <a:rPr lang="ja-JP" altLang="en-US" sz="1200" dirty="0">
                <a:solidFill>
                  <a:schemeClr val="tx1"/>
                </a:solidFill>
                <a:latin typeface="+mn-ea"/>
              </a:rPr>
              <a:t>　（１）１日限りの場合</a:t>
            </a:r>
          </a:p>
          <a:p>
            <a:pPr marL="26119" indent="0">
              <a:lnSpc>
                <a:spcPts val="1200"/>
              </a:lnSpc>
              <a:buNone/>
            </a:pPr>
            <a:r>
              <a:rPr lang="ja-JP" altLang="en-US" sz="1200" dirty="0">
                <a:solidFill>
                  <a:schemeClr val="tx1"/>
                </a:solidFill>
                <a:latin typeface="+mn-ea"/>
              </a:rPr>
              <a:t>　（２）２日以上６日以内で，総従事時間数が１２時間を超えない場合</a:t>
            </a:r>
          </a:p>
          <a:p>
            <a:pPr marL="26119" indent="0">
              <a:lnSpc>
                <a:spcPts val="1200"/>
              </a:lnSpc>
              <a:buNone/>
            </a:pPr>
            <a:endParaRPr lang="en-US" altLang="ja-JP" sz="1200" dirty="0">
              <a:solidFill>
                <a:schemeClr val="tx1"/>
              </a:solidFill>
              <a:latin typeface="+mn-ea"/>
            </a:endParaRP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注意点</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・兼業は，本学の業務ではないため，出張申請をすることはできません</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（出張は，業務上必要がある場合に命ぜられるもの）。</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兼業従事日に出勤できない場合は，原則として休暇を取得して従事して</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いただくことになります。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・許可を得ずに本学以外の業務に従事した場合，無許可兼業となり，</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懲戒事由となります。従事する場合は，必ず事前に申請してください。</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・原稿執筆について，教員の教育研究活動の一環ではない場合，兼業と</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なります。例えば，出版社から教科書の執筆依頼があり，その依頼を</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受けて執筆を行う場合です。なお，「教職員の専門知識を社会へ還元</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できる」かつ「当該営利企業の履歴に直接関与する行為は行わない</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（出版・販売に関与しない，講演会等の企画・運営等に関与しない，</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特定の商品・企業の</a:t>
            </a:r>
            <a:r>
              <a:rPr lang="en-US" altLang="ja-JP" sz="1200" dirty="0">
                <a:solidFill>
                  <a:schemeClr val="tx1"/>
                </a:solidFill>
                <a:latin typeface="+mn-ea"/>
              </a:rPr>
              <a:t>PR</a:t>
            </a:r>
            <a:r>
              <a:rPr lang="ja-JP" altLang="en-US" sz="1200" dirty="0">
                <a:solidFill>
                  <a:schemeClr val="tx1"/>
                </a:solidFill>
                <a:latin typeface="+mn-ea"/>
              </a:rPr>
              <a:t>につながる行為はしない）」ことが前提です。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・新聞社やテレビ局等からの取材や出演依頼について，たとえ電話での</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短時間の取材，出演であっても短期の兼業として届け出てください。</a:t>
            </a:r>
          </a:p>
          <a:p>
            <a:pPr marL="26119" indent="0">
              <a:lnSpc>
                <a:spcPts val="1200"/>
              </a:lnSpc>
              <a:buNone/>
            </a:pPr>
            <a:r>
              <a:rPr lang="ja-JP" altLang="en-US" sz="1200" dirty="0">
                <a:solidFill>
                  <a:schemeClr val="tx1"/>
                </a:solidFill>
                <a:latin typeface="+mn-ea"/>
              </a:rPr>
              <a:t>　長期にわたるテレビ出演等については，営利企業からの兼業依頼として</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手続きを行ってください。</a:t>
            </a:r>
          </a:p>
          <a:p>
            <a:pPr marL="26119" indent="0">
              <a:lnSpc>
                <a:spcPts val="1200"/>
              </a:lnSpc>
              <a:buNone/>
            </a:pPr>
            <a:r>
              <a:rPr lang="ja-JP" altLang="en-US" sz="1200" dirty="0">
                <a:solidFill>
                  <a:schemeClr val="tx1"/>
                </a:solidFill>
                <a:latin typeface="+mn-ea"/>
              </a:rPr>
              <a:t>　無報酬でも兼業としての手続きが必要です。</a:t>
            </a:r>
          </a:p>
          <a:p>
            <a:pPr marL="26119" indent="0">
              <a:lnSpc>
                <a:spcPts val="1200"/>
              </a:lnSpc>
              <a:buNone/>
            </a:pPr>
            <a:r>
              <a:rPr lang="ja-JP" altLang="en-US" sz="1200" dirty="0">
                <a:solidFill>
                  <a:schemeClr val="tx1"/>
                </a:solidFill>
                <a:latin typeface="+mn-ea"/>
              </a:rPr>
              <a:t>　なお，取材を受けた場合は，原則として，報道される前に取材報告書</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を総務担当へ提出願います。</a:t>
            </a:r>
          </a:p>
          <a:p>
            <a:pPr marL="26119" indent="0">
              <a:buNone/>
            </a:pPr>
            <a:endParaRPr lang="en-US" altLang="ja-JP" sz="1200" dirty="0">
              <a:latin typeface="+mn-ea"/>
            </a:endParaRPr>
          </a:p>
        </p:txBody>
      </p:sp>
      <p:sp>
        <p:nvSpPr>
          <p:cNvPr id="6" name="スライド番号プレースホルダー 3">
            <a:extLst>
              <a:ext uri="{FF2B5EF4-FFF2-40B4-BE49-F238E27FC236}">
                <a16:creationId xmlns:a16="http://schemas.microsoft.com/office/drawing/2014/main" id="{C451F1FF-ABEB-423F-8B97-6DEAE364A7F3}"/>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11</a:t>
            </a:r>
          </a:p>
        </p:txBody>
      </p:sp>
    </p:spTree>
    <p:extLst>
      <p:ext uri="{BB962C8B-B14F-4D97-AF65-F5344CB8AC3E}">
        <p14:creationId xmlns:p14="http://schemas.microsoft.com/office/powerpoint/2010/main" val="171995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lang="ja-JP" altLang="en-US" sz="2000" dirty="0">
                <a:latin typeface="+mj-ea"/>
              </a:rPr>
              <a:t>研修旅行</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82847"/>
            <a:ext cx="8564163" cy="6605337"/>
          </a:xfrm>
        </p:spPr>
        <p:txBody>
          <a:bodyPr>
            <a:noAutofit/>
          </a:bodyPr>
          <a:lstStyle/>
          <a:p>
            <a:pPr marL="26119" indent="0">
              <a:buNone/>
            </a:pPr>
            <a:r>
              <a:rPr lang="ja-JP" altLang="en-US" sz="1200" dirty="0">
                <a:solidFill>
                  <a:schemeClr val="tx1"/>
                </a:solidFill>
                <a:latin typeface="+mn-ea"/>
              </a:rPr>
              <a:t>◎研修旅行</a:t>
            </a:r>
          </a:p>
          <a:p>
            <a:pPr marL="26119" indent="0">
              <a:buNone/>
            </a:pPr>
            <a:r>
              <a:rPr lang="ja-JP" altLang="en-US" sz="1200" dirty="0">
                <a:solidFill>
                  <a:schemeClr val="tx1"/>
                </a:solidFill>
                <a:latin typeface="+mn-ea"/>
              </a:rPr>
              <a:t>　業務上の必要がある場合は，職員に研修を命ずることができます。</a:t>
            </a:r>
            <a:endParaRPr lang="en-US" altLang="ja-JP" sz="1200" dirty="0">
              <a:solidFill>
                <a:schemeClr val="tx1"/>
              </a:solidFill>
              <a:latin typeface="+mn-ea"/>
            </a:endParaRPr>
          </a:p>
          <a:p>
            <a:pPr marL="26119" indent="0">
              <a:buNone/>
            </a:pPr>
            <a:r>
              <a:rPr lang="ja-JP" altLang="en-US" sz="1200" dirty="0">
                <a:solidFill>
                  <a:schemeClr val="tx1"/>
                </a:solidFill>
                <a:latin typeface="+mn-ea"/>
              </a:rPr>
              <a:t>　教員は，教育研究に支障のない限り，許可を受けて，勤務場所を離れて</a:t>
            </a:r>
            <a:endParaRPr lang="en-US" altLang="ja-JP" sz="1200" dirty="0">
              <a:solidFill>
                <a:schemeClr val="tx1"/>
              </a:solidFill>
              <a:latin typeface="+mn-ea"/>
            </a:endParaRPr>
          </a:p>
          <a:p>
            <a:pPr marL="26119" indent="0">
              <a:buNone/>
            </a:pPr>
            <a:r>
              <a:rPr lang="ja-JP" altLang="en-US" sz="1200" dirty="0">
                <a:solidFill>
                  <a:schemeClr val="tx1"/>
                </a:solidFill>
                <a:latin typeface="+mn-ea"/>
              </a:rPr>
              <a:t>　研修を行うことができます。</a:t>
            </a:r>
            <a:endParaRPr lang="en-US" altLang="ja-JP" sz="1200" dirty="0">
              <a:solidFill>
                <a:schemeClr val="tx1"/>
              </a:solidFill>
              <a:latin typeface="+mn-ea"/>
            </a:endParaRPr>
          </a:p>
          <a:p>
            <a:pPr marL="26119" indent="0">
              <a:buNone/>
            </a:pPr>
            <a:r>
              <a:rPr lang="ja-JP" altLang="en-US" sz="1200" dirty="0">
                <a:solidFill>
                  <a:schemeClr val="tx1"/>
                </a:solidFill>
                <a:latin typeface="+mn-ea"/>
              </a:rPr>
              <a:t>　研修のために本学を離れる場合は，事前に申請が必要となるため，</a:t>
            </a:r>
            <a:endParaRPr lang="en-US" altLang="ja-JP" sz="1200" dirty="0">
              <a:solidFill>
                <a:schemeClr val="tx1"/>
              </a:solidFill>
              <a:latin typeface="+mn-ea"/>
            </a:endParaRPr>
          </a:p>
          <a:p>
            <a:pPr marL="26119" indent="0">
              <a:buNone/>
            </a:pPr>
            <a:r>
              <a:rPr lang="ja-JP" altLang="en-US" sz="1200" dirty="0">
                <a:solidFill>
                  <a:schemeClr val="tx1"/>
                </a:solidFill>
                <a:latin typeface="+mn-ea"/>
              </a:rPr>
              <a:t>　総務担当へ「研修旅行願」を提出願います。</a:t>
            </a:r>
          </a:p>
          <a:p>
            <a:pPr marL="26119" indent="0">
              <a:buNone/>
            </a:pPr>
            <a:r>
              <a:rPr lang="ja-JP" altLang="en-US" sz="1200" dirty="0">
                <a:solidFill>
                  <a:schemeClr val="tx1"/>
                </a:solidFill>
                <a:latin typeface="+mn-ea"/>
              </a:rPr>
              <a:t>　なお，この場合における研修とは，弘前大学職員の身分で行うものであり，</a:t>
            </a:r>
            <a:endParaRPr lang="en-US" altLang="ja-JP" sz="1200" dirty="0">
              <a:solidFill>
                <a:schemeClr val="tx1"/>
              </a:solidFill>
              <a:latin typeface="+mn-ea"/>
            </a:endParaRPr>
          </a:p>
          <a:p>
            <a:pPr marL="26119" indent="0">
              <a:buNone/>
            </a:pPr>
            <a:r>
              <a:rPr lang="ja-JP" altLang="en-US" sz="1200" dirty="0">
                <a:solidFill>
                  <a:schemeClr val="tx1"/>
                </a:solidFill>
                <a:latin typeface="+mn-ea"/>
              </a:rPr>
              <a:t>　自己研鑽に繋がるものが該当します。</a:t>
            </a:r>
          </a:p>
          <a:p>
            <a:pPr marL="26119" indent="0">
              <a:buNone/>
            </a:pPr>
            <a:endParaRPr lang="en-US" altLang="ja-JP" sz="1200" dirty="0">
              <a:solidFill>
                <a:schemeClr val="tx1"/>
              </a:solidFill>
              <a:latin typeface="+mn-ea"/>
            </a:endParaRPr>
          </a:p>
          <a:p>
            <a:pPr marL="26119" indent="0">
              <a:buNone/>
            </a:pPr>
            <a:r>
              <a:rPr lang="en-US" altLang="ja-JP" sz="1200" dirty="0">
                <a:solidFill>
                  <a:schemeClr val="tx1"/>
                </a:solidFill>
                <a:latin typeface="+mn-ea"/>
              </a:rPr>
              <a:t>【</a:t>
            </a:r>
            <a:r>
              <a:rPr lang="ja-JP" altLang="en-US" sz="1200" dirty="0">
                <a:solidFill>
                  <a:schemeClr val="tx1"/>
                </a:solidFill>
                <a:latin typeface="+mn-ea"/>
              </a:rPr>
              <a:t>研修旅行の例</a:t>
            </a:r>
            <a:r>
              <a:rPr lang="en-US" altLang="ja-JP" sz="1200" dirty="0">
                <a:solidFill>
                  <a:schemeClr val="tx1"/>
                </a:solidFill>
                <a:latin typeface="+mn-ea"/>
              </a:rPr>
              <a:t>】</a:t>
            </a:r>
          </a:p>
          <a:p>
            <a:pPr marL="26119" indent="0">
              <a:buNone/>
            </a:pPr>
            <a:r>
              <a:rPr lang="ja-JP" altLang="en-US" sz="1200" dirty="0">
                <a:solidFill>
                  <a:schemeClr val="tx1"/>
                </a:solidFill>
                <a:latin typeface="+mn-ea"/>
              </a:rPr>
              <a:t>　・○○の研究に関する資料収集のため</a:t>
            </a:r>
          </a:p>
          <a:p>
            <a:pPr marL="26119" indent="0">
              <a:buNone/>
            </a:pPr>
            <a:r>
              <a:rPr lang="ja-JP" altLang="en-US" sz="1200" dirty="0">
                <a:solidFill>
                  <a:schemeClr val="tx1"/>
                </a:solidFill>
                <a:latin typeface="+mn-ea"/>
              </a:rPr>
              <a:t>　・○○の研究に関する打合せ及び情報交換のため</a:t>
            </a:r>
          </a:p>
          <a:p>
            <a:pPr marL="26119" indent="0">
              <a:buNone/>
            </a:pPr>
            <a:r>
              <a:rPr lang="ja-JP" altLang="en-US" sz="1200" dirty="0">
                <a:solidFill>
                  <a:schemeClr val="tx1"/>
                </a:solidFill>
                <a:latin typeface="+mn-ea"/>
              </a:rPr>
              <a:t>　・○○セミナー受講（出席）のため</a:t>
            </a:r>
            <a:endParaRPr lang="en-US" altLang="ja-JP" sz="1200" dirty="0">
              <a:solidFill>
                <a:schemeClr val="tx1"/>
              </a:solidFill>
              <a:latin typeface="+mn-ea"/>
            </a:endParaRPr>
          </a:p>
          <a:p>
            <a:pPr marL="26119" indent="0">
              <a:buNone/>
            </a:pPr>
            <a:endParaRPr lang="ja-JP" altLang="en-US" sz="1200" dirty="0">
              <a:solidFill>
                <a:schemeClr val="tx1"/>
              </a:solidFill>
              <a:latin typeface="+mn-ea"/>
            </a:endParaRPr>
          </a:p>
          <a:p>
            <a:pPr marL="26119" indent="0">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参照：弘前大学職員就業規則　第７６条，第７７条</a:t>
            </a:r>
          </a:p>
          <a:p>
            <a:pPr marL="26119" indent="0">
              <a:lnSpc>
                <a:spcPts val="1200"/>
              </a:lnSpc>
              <a:buNone/>
            </a:pPr>
            <a:endParaRPr lang="en-US" altLang="ja-JP" sz="1200" dirty="0">
              <a:latin typeface="+mn-ea"/>
            </a:endParaRPr>
          </a:p>
          <a:p>
            <a:pPr marL="26119" indent="0">
              <a:buNone/>
            </a:pPr>
            <a:endParaRPr lang="en-US" altLang="ja-JP" sz="1200" dirty="0">
              <a:latin typeface="+mn-ea"/>
            </a:endParaRPr>
          </a:p>
        </p:txBody>
      </p:sp>
      <p:sp>
        <p:nvSpPr>
          <p:cNvPr id="6" name="テキスト ボックス 5">
            <a:extLst>
              <a:ext uri="{FF2B5EF4-FFF2-40B4-BE49-F238E27FC236}">
                <a16:creationId xmlns:a16="http://schemas.microsoft.com/office/drawing/2014/main" id="{2FB8B24D-54A9-4C90-AD20-2EDC4E1B6017}"/>
              </a:ext>
            </a:extLst>
          </p:cNvPr>
          <p:cNvSpPr txBox="1"/>
          <p:nvPr/>
        </p:nvSpPr>
        <p:spPr>
          <a:xfrm>
            <a:off x="2696902" y="401447"/>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3743</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jm3743@hirosaki-u.ac.jp</a:t>
            </a:r>
            <a:endParaRPr kumimoji="1" lang="en-US" altLang="ja-JP" sz="1200" dirty="0">
              <a:latin typeface="+mj-ea"/>
              <a:ea typeface="+mj-ea"/>
            </a:endParaRPr>
          </a:p>
          <a:p>
            <a:r>
              <a:rPr kumimoji="1" lang="ja-JP" altLang="en-US" sz="1138" dirty="0"/>
              <a:t>　</a:t>
            </a:r>
          </a:p>
        </p:txBody>
      </p:sp>
      <p:sp>
        <p:nvSpPr>
          <p:cNvPr id="7" name="スライド番号プレースホルダー 3">
            <a:extLst>
              <a:ext uri="{FF2B5EF4-FFF2-40B4-BE49-F238E27FC236}">
                <a16:creationId xmlns:a16="http://schemas.microsoft.com/office/drawing/2014/main" id="{1F9AD741-8686-43BA-ADB4-7BF0B79EC18C}"/>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12</a:t>
            </a:r>
          </a:p>
        </p:txBody>
      </p:sp>
    </p:spTree>
    <p:extLst>
      <p:ext uri="{BB962C8B-B14F-4D97-AF65-F5344CB8AC3E}">
        <p14:creationId xmlns:p14="http://schemas.microsoft.com/office/powerpoint/2010/main" val="411574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Autofit/>
          </a:bodyPr>
          <a:lstStyle/>
          <a:p>
            <a:r>
              <a:rPr kumimoji="1" lang="ja-JP" altLang="en-US" sz="2000" dirty="0">
                <a:latin typeface="+mj-ea"/>
              </a:rPr>
              <a:t>広報</a:t>
            </a: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82847"/>
            <a:ext cx="8564163" cy="6605337"/>
          </a:xfrm>
        </p:spPr>
        <p:txBody>
          <a:bodyPr>
            <a:noAutofit/>
          </a:bodyPr>
          <a:lstStyle/>
          <a:p>
            <a:pPr marL="26119" indent="0">
              <a:lnSpc>
                <a:spcPts val="1200"/>
              </a:lnSpc>
              <a:buNone/>
            </a:pPr>
            <a:r>
              <a:rPr lang="ja-JP" altLang="en-US" sz="1200" dirty="0">
                <a:solidFill>
                  <a:schemeClr val="tx1"/>
                </a:solidFill>
                <a:latin typeface="+mn-ea"/>
              </a:rPr>
              <a:t>◎広報（取材報告関係）</a:t>
            </a:r>
          </a:p>
          <a:p>
            <a:pPr marL="26119" indent="0">
              <a:lnSpc>
                <a:spcPts val="1200"/>
              </a:lnSpc>
              <a:buNone/>
            </a:pPr>
            <a:r>
              <a:rPr lang="ja-JP" altLang="en-US" sz="1200" dirty="0">
                <a:solidFill>
                  <a:schemeClr val="tx1"/>
                </a:solidFill>
                <a:latin typeface="+mn-ea"/>
              </a:rPr>
              <a:t>　教職員及び学生が記者会見や情報提供（プレスリリース）を行う場合及び</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報道機関から取材を受けた際は，以下の「報道対応に係る留意事項」に基づき，</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総務担当へ報告をお願いします。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情報提供（プレスリリース）について</a:t>
            </a:r>
            <a:r>
              <a:rPr lang="en-US" altLang="ja-JP" sz="1200" dirty="0">
                <a:solidFill>
                  <a:schemeClr val="tx1"/>
                </a:solidFill>
                <a:latin typeface="+mn-ea"/>
              </a:rPr>
              <a:t>】</a:t>
            </a: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　報道機関へ情報提供（プレスリリース）を実施する場合，以下の様式により</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総務担当まで御連絡ください。</a:t>
            </a:r>
          </a:p>
          <a:p>
            <a:pPr marL="26119" indent="0">
              <a:lnSpc>
                <a:spcPts val="1200"/>
              </a:lnSpc>
              <a:buNone/>
            </a:pPr>
            <a:r>
              <a:rPr lang="ja-JP" altLang="en-US" sz="1200" dirty="0">
                <a:solidFill>
                  <a:schemeClr val="tx1"/>
                </a:solidFill>
                <a:latin typeface="+mn-ea"/>
              </a:rPr>
              <a:t>　・投げ込み申請書（</a:t>
            </a:r>
            <a:r>
              <a:rPr lang="en-US" altLang="ja-JP" sz="1200" dirty="0">
                <a:solidFill>
                  <a:schemeClr val="tx1"/>
                </a:solidFill>
                <a:latin typeface="+mn-ea"/>
              </a:rPr>
              <a:t>Word</a:t>
            </a:r>
            <a:r>
              <a:rPr lang="ja-JP" altLang="en-US" sz="1200" dirty="0">
                <a:solidFill>
                  <a:schemeClr val="tx1"/>
                </a:solidFill>
                <a:latin typeface="+mn-ea"/>
              </a:rPr>
              <a:t>）</a:t>
            </a:r>
          </a:p>
          <a:p>
            <a:pPr marL="26119" indent="0">
              <a:lnSpc>
                <a:spcPts val="1200"/>
              </a:lnSpc>
              <a:buNone/>
            </a:pPr>
            <a:r>
              <a:rPr lang="ja-JP" altLang="en-US" sz="1200" dirty="0">
                <a:solidFill>
                  <a:schemeClr val="tx1"/>
                </a:solidFill>
                <a:latin typeface="+mn-ea"/>
              </a:rPr>
              <a:t>　・プレス発表資料（様式</a:t>
            </a:r>
            <a:r>
              <a:rPr lang="en-US" altLang="ja-JP" sz="1200" dirty="0">
                <a:solidFill>
                  <a:schemeClr val="tx1"/>
                </a:solidFill>
                <a:latin typeface="+mn-ea"/>
              </a:rPr>
              <a:t>1</a:t>
            </a:r>
            <a:r>
              <a:rPr lang="ja-JP" altLang="en-US" sz="1200" dirty="0">
                <a:solidFill>
                  <a:schemeClr val="tx1"/>
                </a:solidFill>
                <a:latin typeface="+mn-ea"/>
              </a:rPr>
              <a:t>）（</a:t>
            </a:r>
            <a:r>
              <a:rPr lang="en-US" altLang="ja-JP" sz="1200" dirty="0">
                <a:solidFill>
                  <a:schemeClr val="tx1"/>
                </a:solidFill>
                <a:latin typeface="+mn-ea"/>
              </a:rPr>
              <a:t>Word</a:t>
            </a:r>
            <a:r>
              <a:rPr lang="ja-JP" altLang="en-US" sz="1200" dirty="0">
                <a:solidFill>
                  <a:schemeClr val="tx1"/>
                </a:solidFill>
                <a:latin typeface="+mn-ea"/>
              </a:rPr>
              <a:t>）</a:t>
            </a:r>
            <a:r>
              <a:rPr lang="en-US" altLang="ja-JP" sz="1200" dirty="0">
                <a:solidFill>
                  <a:schemeClr val="tx1"/>
                </a:solidFill>
                <a:latin typeface="+mn-ea"/>
              </a:rPr>
              <a:t>※</a:t>
            </a:r>
            <a:r>
              <a:rPr lang="ja-JP" altLang="en-US" sz="1200" dirty="0">
                <a:solidFill>
                  <a:schemeClr val="tx1"/>
                </a:solidFill>
                <a:latin typeface="+mn-ea"/>
              </a:rPr>
              <a:t>記入説明あり</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プレスリリース予定がある場合は，まずはその旨を総務担当へ連絡してください。</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最終稿は，プレスリリース日の２週間前までに総務担当へ提出してください。</a:t>
            </a:r>
          </a:p>
          <a:p>
            <a:pPr marL="26119" indent="0">
              <a:lnSpc>
                <a:spcPts val="1200"/>
              </a:lnSpc>
              <a:buNone/>
            </a:pPr>
            <a:r>
              <a:rPr lang="ja-JP" altLang="en-US" sz="1200" dirty="0">
                <a:solidFill>
                  <a:schemeClr val="tx1"/>
                </a:solidFill>
                <a:latin typeface="+mn-ea"/>
              </a:rPr>
              <a:t>　</a:t>
            </a: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取材報告について</a:t>
            </a:r>
            <a:r>
              <a:rPr lang="en-US" altLang="ja-JP" sz="1200" dirty="0">
                <a:solidFill>
                  <a:schemeClr val="tx1"/>
                </a:solidFill>
                <a:latin typeface="+mn-ea"/>
              </a:rPr>
              <a:t>】</a:t>
            </a: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　報道機関による取材に対応したときは，以下の様式により総務担当まで</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御連絡ください。</a:t>
            </a:r>
          </a:p>
          <a:p>
            <a:pPr marL="26119" indent="0">
              <a:lnSpc>
                <a:spcPts val="1200"/>
              </a:lnSpc>
              <a:buNone/>
            </a:pPr>
            <a:r>
              <a:rPr lang="ja-JP" altLang="en-US" sz="1200" dirty="0">
                <a:solidFill>
                  <a:schemeClr val="tx1"/>
                </a:solidFill>
                <a:latin typeface="+mn-ea"/>
              </a:rPr>
              <a:t>　・取材報告書（様式</a:t>
            </a:r>
            <a:r>
              <a:rPr lang="en-US" altLang="ja-JP" sz="1200" dirty="0">
                <a:solidFill>
                  <a:schemeClr val="tx1"/>
                </a:solidFill>
                <a:latin typeface="+mn-ea"/>
              </a:rPr>
              <a:t>2</a:t>
            </a:r>
            <a:r>
              <a:rPr lang="ja-JP" altLang="en-US" sz="1200" dirty="0">
                <a:solidFill>
                  <a:schemeClr val="tx1"/>
                </a:solidFill>
                <a:latin typeface="+mn-ea"/>
              </a:rPr>
              <a:t>）（</a:t>
            </a:r>
            <a:r>
              <a:rPr lang="en-US" altLang="ja-JP" sz="1200" dirty="0">
                <a:solidFill>
                  <a:schemeClr val="tx1"/>
                </a:solidFill>
                <a:latin typeface="+mn-ea"/>
              </a:rPr>
              <a:t>Excel</a:t>
            </a:r>
            <a:r>
              <a:rPr lang="ja-JP" altLang="en-US" sz="1200" dirty="0">
                <a:solidFill>
                  <a:schemeClr val="tx1"/>
                </a:solidFill>
                <a:latin typeface="+mn-ea"/>
              </a:rPr>
              <a:t>）</a:t>
            </a:r>
            <a:r>
              <a:rPr lang="en-US" altLang="ja-JP" sz="1200" dirty="0">
                <a:solidFill>
                  <a:schemeClr val="tx1"/>
                </a:solidFill>
                <a:latin typeface="+mn-ea"/>
              </a:rPr>
              <a:t>※</a:t>
            </a:r>
            <a:r>
              <a:rPr lang="ja-JP" altLang="en-US" sz="1200" dirty="0">
                <a:solidFill>
                  <a:schemeClr val="tx1"/>
                </a:solidFill>
                <a:latin typeface="+mn-ea"/>
              </a:rPr>
              <a:t>記入説明あり</a:t>
            </a:r>
          </a:p>
          <a:p>
            <a:pPr marL="26119" indent="0">
              <a:lnSpc>
                <a:spcPts val="1200"/>
              </a:lnSpc>
              <a:buNone/>
            </a:pPr>
            <a:endParaRPr lang="en-US" altLang="ja-JP" sz="1200" dirty="0">
              <a:latin typeface="+mn-ea"/>
            </a:endParaRPr>
          </a:p>
          <a:p>
            <a:pPr marL="26119" indent="0">
              <a:buNone/>
            </a:pPr>
            <a:endParaRPr lang="en-US" altLang="ja-JP" sz="1200" dirty="0">
              <a:latin typeface="+mn-ea"/>
            </a:endParaRPr>
          </a:p>
        </p:txBody>
      </p:sp>
      <p:sp>
        <p:nvSpPr>
          <p:cNvPr id="6" name="テキスト ボックス 5">
            <a:extLst>
              <a:ext uri="{FF2B5EF4-FFF2-40B4-BE49-F238E27FC236}">
                <a16:creationId xmlns:a16="http://schemas.microsoft.com/office/drawing/2014/main" id="{224235B6-1208-45F4-99DB-676C763B7E2A}"/>
              </a:ext>
            </a:extLst>
          </p:cNvPr>
          <p:cNvSpPr txBox="1"/>
          <p:nvPr/>
        </p:nvSpPr>
        <p:spPr>
          <a:xfrm>
            <a:off x="2696902" y="401447"/>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2749</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jm2749@hirosaki-u.ac.jp</a:t>
            </a:r>
            <a:endParaRPr kumimoji="1" lang="en-US" altLang="ja-JP" sz="1200" dirty="0">
              <a:latin typeface="+mj-ea"/>
              <a:ea typeface="+mj-ea"/>
            </a:endParaRPr>
          </a:p>
          <a:p>
            <a:r>
              <a:rPr kumimoji="1" lang="ja-JP" altLang="en-US" sz="1138" dirty="0"/>
              <a:t>　</a:t>
            </a:r>
          </a:p>
        </p:txBody>
      </p:sp>
      <p:sp>
        <p:nvSpPr>
          <p:cNvPr id="7" name="スライド番号プレースホルダー 3">
            <a:extLst>
              <a:ext uri="{FF2B5EF4-FFF2-40B4-BE49-F238E27FC236}">
                <a16:creationId xmlns:a16="http://schemas.microsoft.com/office/drawing/2014/main" id="{D12C4E10-73FE-499B-BA90-E5BDD2C50652}"/>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13</a:t>
            </a:r>
          </a:p>
        </p:txBody>
      </p:sp>
    </p:spTree>
    <p:extLst>
      <p:ext uri="{BB962C8B-B14F-4D97-AF65-F5344CB8AC3E}">
        <p14:creationId xmlns:p14="http://schemas.microsoft.com/office/powerpoint/2010/main" val="142703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388352" y="7188200"/>
            <a:ext cx="5511950" cy="266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Autofit/>
          </a:bodyPr>
          <a:lstStyle/>
          <a:p>
            <a:r>
              <a:rPr lang="ja-JP" altLang="en-US" sz="2000" dirty="0">
                <a:latin typeface="+mj-ea"/>
              </a:rPr>
              <a:t>出張</a:t>
            </a:r>
            <a:endParaRPr kumimoji="1" lang="ja-JP" altLang="en-US" sz="2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292100" y="1890861"/>
            <a:ext cx="9875605" cy="6785798"/>
          </a:xfrm>
        </p:spPr>
        <p:txBody>
          <a:bodyPr>
            <a:noAutofit/>
          </a:bodyPr>
          <a:lstStyle/>
          <a:p>
            <a:pPr marL="26119" indent="0">
              <a:lnSpc>
                <a:spcPts val="1200"/>
              </a:lnSpc>
              <a:buNone/>
            </a:pPr>
            <a:r>
              <a:rPr lang="ja-JP" altLang="en-US" sz="1200" dirty="0">
                <a:solidFill>
                  <a:schemeClr val="tx1"/>
                </a:solidFill>
                <a:latin typeface="+mn-ea"/>
              </a:rPr>
              <a:t>◎赴任旅費について</a:t>
            </a:r>
          </a:p>
          <a:p>
            <a:pPr marL="26119" indent="0">
              <a:lnSpc>
                <a:spcPts val="1200"/>
              </a:lnSpc>
              <a:buNone/>
            </a:pPr>
            <a:r>
              <a:rPr lang="ja-JP" altLang="en-US" sz="1200" dirty="0">
                <a:solidFill>
                  <a:schemeClr val="tx1"/>
                </a:solidFill>
                <a:latin typeface="+mn-ea"/>
              </a:rPr>
              <a:t>　役職員が赴任した場合，当該役職員に対し旅費が支給されます。</a:t>
            </a:r>
          </a:p>
          <a:p>
            <a:pPr marL="26119" indent="0">
              <a:lnSpc>
                <a:spcPts val="1200"/>
              </a:lnSpc>
              <a:buNone/>
            </a:pPr>
            <a:r>
              <a:rPr lang="ja-JP" altLang="en-US" sz="1200" dirty="0">
                <a:solidFill>
                  <a:schemeClr val="tx1"/>
                </a:solidFill>
                <a:latin typeface="+mn-ea"/>
              </a:rPr>
              <a:t>　赴任とは，新たに採用された役職員がその採用に伴う移転のため住所</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若しくは居所から事業所に旅行し，又は転籍若しくは出向を命ぜられた</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役職員がこの転籍若しくは出向に伴う移転のため旧事業所から新事業所</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に旅行することをいいます。</a:t>
            </a:r>
            <a:endParaRPr lang="en-US" altLang="ja-JP" sz="1200" dirty="0">
              <a:solidFill>
                <a:schemeClr val="tx1"/>
              </a:solidFill>
              <a:latin typeface="+mn-ea"/>
            </a:endParaRPr>
          </a:p>
          <a:p>
            <a:pPr marL="26119" indent="0">
              <a:lnSpc>
                <a:spcPts val="1200"/>
              </a:lnSpc>
              <a:buNone/>
            </a:pPr>
            <a:endParaRPr lang="en-US" altLang="ja-JP" sz="1200" dirty="0">
              <a:latin typeface="+mn-ea"/>
            </a:endParaRPr>
          </a:p>
          <a:p>
            <a:pPr marL="26119" indent="0">
              <a:lnSpc>
                <a:spcPts val="1200"/>
              </a:lnSpc>
              <a:buNone/>
            </a:pPr>
            <a:r>
              <a:rPr lang="ja-JP" altLang="en-US" sz="1200" dirty="0">
                <a:solidFill>
                  <a:srgbClr val="FF0000"/>
                </a:solidFill>
              </a:rPr>
              <a:t>　</a:t>
            </a:r>
            <a:r>
              <a:rPr lang="ja-JP" altLang="en-US" sz="1200" b="1" dirty="0">
                <a:solidFill>
                  <a:srgbClr val="FF0000"/>
                </a:solidFill>
              </a:rPr>
              <a:t>提出期限</a:t>
            </a:r>
            <a:r>
              <a:rPr lang="ja-JP" altLang="ja-JP" sz="1200" b="1" dirty="0">
                <a:solidFill>
                  <a:srgbClr val="FF0000"/>
                </a:solidFill>
              </a:rPr>
              <a:t>：採用後５日以内</a:t>
            </a:r>
          </a:p>
          <a:p>
            <a:pPr marL="26119" indent="0">
              <a:lnSpc>
                <a:spcPts val="1200"/>
              </a:lnSpc>
              <a:buNone/>
            </a:pPr>
            <a:endParaRPr lang="ja-JP" altLang="en-US" sz="1200" dirty="0">
              <a:latin typeface="+mn-ea"/>
            </a:endParaRP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提出書類</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・旅費・謝金等の口座振込申請書</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添付：キャッシュカード 又は 通帳等の写し</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・赴任旅費支給手続き用書類</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弘前市に住民票がある方</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　→弘前市住民票</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弘前市に住民票がない方</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　→前の住所の住民票写しと，青森県に来てからの住所が証明できるもの</a:t>
            </a:r>
          </a:p>
          <a:p>
            <a:pPr marL="26119" indent="0">
              <a:lnSpc>
                <a:spcPts val="1200"/>
              </a:lnSpc>
              <a:buNone/>
            </a:pPr>
            <a:r>
              <a:rPr lang="ja-JP" altLang="en-US" sz="1200" dirty="0">
                <a:solidFill>
                  <a:schemeClr val="tx1"/>
                </a:solidFill>
                <a:latin typeface="+mn-ea"/>
              </a:rPr>
              <a:t>　（例：住所と名前が書かれた公共料金関係書類，大学宿舎関係書類　等）</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赴任の際に航空機を利用された方</a:t>
            </a:r>
          </a:p>
          <a:p>
            <a:pPr marL="26119" indent="0">
              <a:lnSpc>
                <a:spcPts val="1200"/>
              </a:lnSpc>
              <a:buNone/>
            </a:pPr>
            <a:r>
              <a:rPr lang="ja-JP" altLang="en-US" sz="1200" dirty="0">
                <a:solidFill>
                  <a:schemeClr val="tx1"/>
                </a:solidFill>
                <a:latin typeface="+mn-ea"/>
              </a:rPr>
              <a:t>　→領収書と搭乗券の半券</a:t>
            </a:r>
            <a:r>
              <a:rPr lang="en-US" altLang="ja-JP" sz="1200" dirty="0">
                <a:solidFill>
                  <a:schemeClr val="tx1"/>
                </a:solidFill>
                <a:latin typeface="+mn-ea"/>
              </a:rPr>
              <a:t>(</a:t>
            </a:r>
            <a:r>
              <a:rPr lang="ja-JP" altLang="en-US" sz="1200" dirty="0">
                <a:solidFill>
                  <a:schemeClr val="tx1"/>
                </a:solidFill>
                <a:latin typeface="+mn-ea"/>
              </a:rPr>
              <a:t>搭乗証明書</a:t>
            </a:r>
            <a:r>
              <a:rPr lang="en-US" altLang="ja-JP" sz="1200" dirty="0">
                <a:solidFill>
                  <a:schemeClr val="tx1"/>
                </a:solidFill>
                <a:latin typeface="+mn-ea"/>
              </a:rPr>
              <a:t>)</a:t>
            </a:r>
            <a:r>
              <a:rPr lang="ja-JP" altLang="en-US" sz="1200" dirty="0">
                <a:solidFill>
                  <a:schemeClr val="tx1"/>
                </a:solidFill>
                <a:latin typeface="+mn-ea"/>
              </a:rPr>
              <a:t>も併せて提出。</a:t>
            </a:r>
          </a:p>
          <a:p>
            <a:pPr marL="26119" indent="0">
              <a:lnSpc>
                <a:spcPts val="1200"/>
              </a:lnSpc>
              <a:buNone/>
            </a:pPr>
            <a:endParaRPr lang="en-US" altLang="ja-JP" sz="1200" dirty="0">
              <a:latin typeface="+mn-ea"/>
            </a:endParaRPr>
          </a:p>
          <a:p>
            <a:pPr marL="26119" indent="0">
              <a:lnSpc>
                <a:spcPts val="1200"/>
              </a:lnSpc>
              <a:buNone/>
            </a:pPr>
            <a:r>
              <a:rPr lang="ja-JP" altLang="en-US" sz="1200" dirty="0">
                <a:solidFill>
                  <a:schemeClr val="tx1"/>
                </a:solidFill>
                <a:latin typeface="+mn-ea"/>
              </a:rPr>
              <a:t>出張申請にあたり，事前に旅費支給業務のガイドラインを必ず御一読願います</a:t>
            </a:r>
            <a:r>
              <a:rPr lang="ja-JP" altLang="en-US" sz="1200" dirty="0">
                <a:latin typeface="+mn-ea"/>
              </a:rPr>
              <a:t>。</a:t>
            </a:r>
          </a:p>
          <a:p>
            <a:pPr marL="26119" indent="0">
              <a:lnSpc>
                <a:spcPts val="1200"/>
              </a:lnSpc>
              <a:buNone/>
            </a:pPr>
            <a:endParaRPr lang="ja-JP" altLang="en-US"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buNone/>
            </a:pPr>
            <a:endParaRPr lang="en-US" altLang="ja-JP" sz="1200" dirty="0">
              <a:latin typeface="+mn-ea"/>
            </a:endParaRPr>
          </a:p>
        </p:txBody>
      </p:sp>
      <p:sp>
        <p:nvSpPr>
          <p:cNvPr id="6" name="テキスト ボックス 5">
            <a:extLst>
              <a:ext uri="{FF2B5EF4-FFF2-40B4-BE49-F238E27FC236}">
                <a16:creationId xmlns:a16="http://schemas.microsoft.com/office/drawing/2014/main" id="{757E7607-4778-469E-B1A5-7F07D46B1D2C}"/>
              </a:ext>
            </a:extLst>
          </p:cNvPr>
          <p:cNvSpPr txBox="1"/>
          <p:nvPr/>
        </p:nvSpPr>
        <p:spPr>
          <a:xfrm>
            <a:off x="2435993" y="438059"/>
            <a:ext cx="5130850" cy="1569660"/>
          </a:xfrm>
          <a:prstGeom prst="rect">
            <a:avLst/>
          </a:prstGeom>
          <a:noFill/>
        </p:spPr>
        <p:txBody>
          <a:bodyPr wrap="square" rtlCol="0">
            <a:spAutoFit/>
          </a:bodyPr>
          <a:lstStyle/>
          <a:p>
            <a:r>
              <a:rPr lang="ja-JP" altLang="en-US" sz="1200" dirty="0">
                <a:latin typeface="+mn-ea"/>
              </a:rPr>
              <a:t>総務グループ総務担当</a:t>
            </a:r>
          </a:p>
          <a:p>
            <a:r>
              <a:rPr lang="en-US" altLang="ja-JP" sz="1200" dirty="0">
                <a:latin typeface="+mn-ea"/>
              </a:rPr>
              <a:t>【</a:t>
            </a:r>
            <a:r>
              <a:rPr lang="ja-JP" altLang="en-US" sz="1200" dirty="0">
                <a:latin typeface="+mn-ea"/>
              </a:rPr>
              <a:t>外部資金担当</a:t>
            </a:r>
            <a:r>
              <a:rPr lang="en-US" altLang="ja-JP" sz="1200" dirty="0">
                <a:latin typeface="+mn-ea"/>
              </a:rPr>
              <a:t>】</a:t>
            </a:r>
          </a:p>
          <a:p>
            <a:r>
              <a:rPr lang="ja-JP" altLang="en-US" sz="1200" dirty="0">
                <a:latin typeface="+mn-ea"/>
              </a:rPr>
              <a:t>　内線：</a:t>
            </a:r>
            <a:r>
              <a:rPr lang="en-US" altLang="ja-JP" sz="1200" dirty="0">
                <a:latin typeface="+mn-ea"/>
              </a:rPr>
              <a:t>3743</a:t>
            </a:r>
            <a:r>
              <a:rPr lang="ja-JP" altLang="en-US" sz="1200" dirty="0">
                <a:latin typeface="+mn-ea"/>
              </a:rPr>
              <a:t>　</a:t>
            </a:r>
            <a:endParaRPr lang="en-US" altLang="ja-JP" sz="1200" dirty="0">
              <a:latin typeface="+mn-ea"/>
            </a:endParaRPr>
          </a:p>
          <a:p>
            <a:r>
              <a:rPr lang="ja-JP" altLang="en-US" sz="1200" dirty="0">
                <a:latin typeface="+mn-ea"/>
              </a:rPr>
              <a:t>　</a:t>
            </a:r>
            <a:r>
              <a:rPr lang="en-US" altLang="ja-JP" sz="1200" dirty="0">
                <a:latin typeface="+mn-ea"/>
              </a:rPr>
              <a:t>Mail:jm3743@hirosaki-u.ac.jp</a:t>
            </a:r>
            <a:r>
              <a:rPr lang="ja-JP" altLang="en-US" sz="1200" dirty="0">
                <a:latin typeface="+mn-ea"/>
              </a:rPr>
              <a:t>　</a:t>
            </a:r>
            <a:endParaRPr lang="en-US" altLang="ja-JP" sz="1200" dirty="0">
              <a:latin typeface="+mn-ea"/>
            </a:endParaRPr>
          </a:p>
          <a:p>
            <a:r>
              <a:rPr lang="en-US" altLang="ja-JP" sz="1200" dirty="0">
                <a:latin typeface="+mn-ea"/>
              </a:rPr>
              <a:t>【</a:t>
            </a:r>
            <a:r>
              <a:rPr lang="ja-JP" altLang="en-US" sz="1200" dirty="0">
                <a:latin typeface="+mn-ea"/>
              </a:rPr>
              <a:t>学内予算担当</a:t>
            </a:r>
            <a:r>
              <a:rPr lang="en-US" altLang="ja-JP" sz="1200" dirty="0">
                <a:latin typeface="+mn-ea"/>
              </a:rPr>
              <a:t>】</a:t>
            </a:r>
          </a:p>
          <a:p>
            <a:r>
              <a:rPr lang="ja-JP" altLang="en-US" sz="1200" dirty="0">
                <a:latin typeface="+mn-ea"/>
              </a:rPr>
              <a:t>　内線：</a:t>
            </a:r>
            <a:r>
              <a:rPr lang="en-US" altLang="ja-JP" sz="1200" dirty="0">
                <a:latin typeface="+mn-ea"/>
              </a:rPr>
              <a:t>2747</a:t>
            </a:r>
            <a:r>
              <a:rPr lang="ja-JP" altLang="en-US" sz="1200" dirty="0">
                <a:latin typeface="+mn-ea"/>
              </a:rPr>
              <a:t>　</a:t>
            </a:r>
            <a:endParaRPr lang="en-US" altLang="ja-JP" sz="1200" dirty="0">
              <a:latin typeface="+mn-ea"/>
            </a:endParaRPr>
          </a:p>
          <a:p>
            <a:r>
              <a:rPr lang="ja-JP" altLang="en-US" sz="1200" dirty="0">
                <a:latin typeface="+mn-ea"/>
              </a:rPr>
              <a:t>　</a:t>
            </a:r>
            <a:r>
              <a:rPr lang="en-US" altLang="ja-JP" sz="1200" dirty="0">
                <a:latin typeface="+mn-ea"/>
              </a:rPr>
              <a:t>Mail:jm2747@hirosaki-u.ac.jp</a:t>
            </a:r>
            <a:r>
              <a:rPr lang="ja-JP" altLang="en-US" sz="1200" dirty="0"/>
              <a:t>　</a:t>
            </a:r>
            <a:endParaRPr lang="en-US" altLang="ja-JP" sz="1200" dirty="0"/>
          </a:p>
          <a:p>
            <a:r>
              <a:rPr kumimoji="1" lang="ja-JP" altLang="en-US" sz="1200" dirty="0"/>
              <a:t>　</a:t>
            </a:r>
          </a:p>
        </p:txBody>
      </p:sp>
      <p:sp>
        <p:nvSpPr>
          <p:cNvPr id="7" name="スライド番号プレースホルダー 3">
            <a:extLst>
              <a:ext uri="{FF2B5EF4-FFF2-40B4-BE49-F238E27FC236}">
                <a16:creationId xmlns:a16="http://schemas.microsoft.com/office/drawing/2014/main" id="{7354CE68-FE8A-4874-9AD2-D99801D4B3DF}"/>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14</a:t>
            </a:r>
          </a:p>
        </p:txBody>
      </p:sp>
    </p:spTree>
    <p:extLst>
      <p:ext uri="{BB962C8B-B14F-4D97-AF65-F5344CB8AC3E}">
        <p14:creationId xmlns:p14="http://schemas.microsoft.com/office/powerpoint/2010/main" val="173683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Autofit/>
          </a:bodyPr>
          <a:lstStyle/>
          <a:p>
            <a:r>
              <a:rPr lang="ja-JP" altLang="en-US" sz="2000" dirty="0">
                <a:latin typeface="+mj-ea"/>
              </a:rPr>
              <a:t>出張</a:t>
            </a:r>
            <a:endParaRPr kumimoji="1" lang="ja-JP" altLang="en-US" sz="2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1" y="1068806"/>
            <a:ext cx="8708543" cy="9192127"/>
          </a:xfrm>
        </p:spPr>
        <p:txBody>
          <a:bodyPr>
            <a:noAutofit/>
          </a:bodyPr>
          <a:lstStyle/>
          <a:p>
            <a:pPr marL="26119" indent="0">
              <a:lnSpc>
                <a:spcPts val="1200"/>
              </a:lnSpc>
              <a:buNone/>
            </a:pPr>
            <a:r>
              <a:rPr lang="ja-JP" altLang="en-US" sz="1200" dirty="0">
                <a:solidFill>
                  <a:schemeClr val="tx1"/>
                </a:solidFill>
                <a:latin typeface="+mn-ea"/>
              </a:rPr>
              <a:t>◎出張旅費について</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役職員が出張した場合，当該役職員に対し旅費が支給されます。</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出張とは，役職員が本学の業務のため一時その事業所を離れて旅行する</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こと，又は役職員以外のものが本学の業務のため一時その住所又は居所</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を離れて旅行することをいいます。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en-US" altLang="ja-JP" sz="1200" dirty="0">
                <a:solidFill>
                  <a:schemeClr val="tx1"/>
                </a:solidFill>
                <a:latin typeface="+mn-ea"/>
              </a:rPr>
              <a:t>1.</a:t>
            </a:r>
            <a:r>
              <a:rPr lang="ja-JP" altLang="en-US" sz="1200" dirty="0">
                <a:solidFill>
                  <a:schemeClr val="tx1"/>
                </a:solidFill>
                <a:latin typeface="+mn-ea"/>
              </a:rPr>
              <a:t>支給される旅費</a:t>
            </a:r>
          </a:p>
          <a:p>
            <a:pPr marL="26119" indent="0">
              <a:lnSpc>
                <a:spcPts val="1200"/>
              </a:lnSpc>
              <a:buNone/>
            </a:pPr>
            <a:r>
              <a:rPr lang="ja-JP" altLang="en-US" sz="1200" dirty="0">
                <a:solidFill>
                  <a:schemeClr val="tx1"/>
                </a:solidFill>
                <a:latin typeface="+mn-ea"/>
              </a:rPr>
              <a:t>・用務地までの交通費（鉄道賃，航空賃，船賃など）</a:t>
            </a:r>
          </a:p>
          <a:p>
            <a:pPr marL="26119" indent="0">
              <a:lnSpc>
                <a:spcPts val="1200"/>
              </a:lnSpc>
              <a:buNone/>
            </a:pPr>
            <a:r>
              <a:rPr lang="ja-JP" altLang="en-US" sz="1200" dirty="0">
                <a:solidFill>
                  <a:schemeClr val="tx1"/>
                </a:solidFill>
                <a:latin typeface="+mn-ea"/>
              </a:rPr>
              <a:t>・日当（昼食代及び用務地近郊の交通雑費）</a:t>
            </a:r>
          </a:p>
          <a:p>
            <a:pPr marL="26119" indent="0">
              <a:lnSpc>
                <a:spcPts val="1200"/>
              </a:lnSpc>
              <a:buNone/>
            </a:pPr>
            <a:r>
              <a:rPr lang="ja-JP" altLang="en-US" sz="1200" dirty="0">
                <a:solidFill>
                  <a:schemeClr val="tx1"/>
                </a:solidFill>
                <a:latin typeface="+mn-ea"/>
              </a:rPr>
              <a:t>・宿泊料（用務地に宿泊する際の夕食代，朝食代，宿泊費）</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en-US" altLang="ja-JP" sz="1200" dirty="0">
                <a:solidFill>
                  <a:schemeClr val="tx1"/>
                </a:solidFill>
                <a:latin typeface="+mn-ea"/>
              </a:rPr>
              <a:t>2.</a:t>
            </a:r>
            <a:r>
              <a:rPr lang="ja-JP" altLang="en-US" sz="1200" dirty="0">
                <a:solidFill>
                  <a:schemeClr val="tx1"/>
                </a:solidFill>
                <a:latin typeface="+mn-ea"/>
              </a:rPr>
              <a:t>旅費が支給されない場合</a:t>
            </a:r>
          </a:p>
          <a:p>
            <a:pPr marL="26119" indent="0">
              <a:lnSpc>
                <a:spcPts val="1200"/>
              </a:lnSpc>
              <a:buNone/>
            </a:pPr>
            <a:r>
              <a:rPr lang="ja-JP" altLang="en-US" sz="1200" dirty="0">
                <a:solidFill>
                  <a:schemeClr val="tx1"/>
                </a:solidFill>
                <a:latin typeface="+mn-ea"/>
              </a:rPr>
              <a:t>・私事や兼業のための旅行</a:t>
            </a:r>
          </a:p>
          <a:p>
            <a:pPr marL="26119" indent="0">
              <a:lnSpc>
                <a:spcPts val="1200"/>
              </a:lnSpc>
              <a:buNone/>
            </a:pPr>
            <a:r>
              <a:rPr lang="ja-JP" altLang="en-US" sz="1200" dirty="0">
                <a:solidFill>
                  <a:schemeClr val="tx1"/>
                </a:solidFill>
                <a:latin typeface="+mn-ea"/>
              </a:rPr>
              <a:t>・本学以外から旅費の支給を受ける場合</a:t>
            </a:r>
          </a:p>
          <a:p>
            <a:pPr marL="26119" indent="0">
              <a:lnSpc>
                <a:spcPts val="1200"/>
              </a:lnSpc>
              <a:buNone/>
            </a:pPr>
            <a:r>
              <a:rPr lang="ja-JP" altLang="en-US" sz="1200" dirty="0">
                <a:solidFill>
                  <a:schemeClr val="tx1"/>
                </a:solidFill>
                <a:latin typeface="+mn-ea"/>
              </a:rPr>
              <a:t>・事業所から</a:t>
            </a:r>
            <a:r>
              <a:rPr lang="en-US" altLang="ja-JP" sz="1200" dirty="0">
                <a:solidFill>
                  <a:schemeClr val="tx1"/>
                </a:solidFill>
                <a:latin typeface="+mn-ea"/>
              </a:rPr>
              <a:t>8㎞</a:t>
            </a:r>
            <a:r>
              <a:rPr lang="ja-JP" altLang="en-US" sz="1200" dirty="0">
                <a:solidFill>
                  <a:schemeClr val="tx1"/>
                </a:solidFill>
                <a:latin typeface="+mn-ea"/>
              </a:rPr>
              <a:t>以内の地域である勤務地内の旅行の場合</a:t>
            </a:r>
          </a:p>
          <a:p>
            <a:pPr marL="26119" indent="0">
              <a:lnSpc>
                <a:spcPts val="1200"/>
              </a:lnSpc>
              <a:buNone/>
            </a:pPr>
            <a:r>
              <a:rPr lang="ja-JP" altLang="en-US" sz="1200" dirty="0">
                <a:solidFill>
                  <a:schemeClr val="tx1"/>
                </a:solidFill>
                <a:latin typeface="+mn-ea"/>
              </a:rPr>
              <a:t>　（旅行の行程距離数や時間数によっては減額支給される場合もあります）</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en-US" altLang="ja-JP" sz="1200" dirty="0">
                <a:solidFill>
                  <a:schemeClr val="tx1"/>
                </a:solidFill>
                <a:latin typeface="+mn-ea"/>
              </a:rPr>
              <a:t>3.</a:t>
            </a:r>
            <a:r>
              <a:rPr lang="ja-JP" altLang="en-US" sz="1200" dirty="0">
                <a:solidFill>
                  <a:schemeClr val="tx1"/>
                </a:solidFill>
                <a:latin typeface="+mn-ea"/>
              </a:rPr>
              <a:t>旅費の支給方法について</a:t>
            </a:r>
          </a:p>
          <a:p>
            <a:pPr marL="26119" indent="0">
              <a:lnSpc>
                <a:spcPts val="1200"/>
              </a:lnSpc>
              <a:buNone/>
            </a:pPr>
            <a:r>
              <a:rPr lang="ja-JP" altLang="en-US" sz="1200" dirty="0">
                <a:solidFill>
                  <a:schemeClr val="tx1"/>
                </a:solidFill>
                <a:latin typeface="+mn-ea"/>
              </a:rPr>
              <a:t>　支給方法は，精算払と概算払がありますが，本学における旅費の支給時期は</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「精算払」を原則としています。</a:t>
            </a:r>
          </a:p>
          <a:p>
            <a:pPr marL="26119" indent="0">
              <a:lnSpc>
                <a:spcPts val="1200"/>
              </a:lnSpc>
              <a:buNone/>
            </a:pPr>
            <a:r>
              <a:rPr lang="ja-JP" altLang="en-US" sz="1200" dirty="0">
                <a:solidFill>
                  <a:schemeClr val="tx1"/>
                </a:solidFill>
                <a:latin typeface="+mn-ea"/>
              </a:rPr>
              <a:t>（「概算払」は旅行前に旅行行程等に応じた旅費を計算して支給し，旅行後に</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旅費を再計算して旅費の精算を行う等，業務にかかる手間が多くなるため）</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精算払</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　本学役職員の国内旅行が対象。</a:t>
            </a:r>
          </a:p>
          <a:p>
            <a:pPr marL="26119" indent="0">
              <a:lnSpc>
                <a:spcPts val="1200"/>
              </a:lnSpc>
              <a:buNone/>
            </a:pPr>
            <a:r>
              <a:rPr lang="ja-JP" altLang="en-US" sz="1200" dirty="0">
                <a:solidFill>
                  <a:schemeClr val="tx1"/>
                </a:solidFill>
                <a:latin typeface="+mn-ea"/>
              </a:rPr>
              <a:t>　旅行後に旅費を支給する。</a:t>
            </a:r>
          </a:p>
          <a:p>
            <a:pPr marL="26119" indent="0">
              <a:lnSpc>
                <a:spcPts val="1200"/>
              </a:lnSpc>
              <a:buNone/>
            </a:pPr>
            <a:endParaRPr lang="en-US" altLang="ja-JP" sz="1200" dirty="0">
              <a:solidFill>
                <a:schemeClr val="tx1"/>
              </a:solidFill>
              <a:latin typeface="+mn-ea"/>
            </a:endParaRP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概算払</a:t>
            </a:r>
            <a:r>
              <a:rPr lang="en-US" altLang="ja-JP" sz="1200" dirty="0">
                <a:solidFill>
                  <a:schemeClr val="tx1"/>
                </a:solidFill>
                <a:latin typeface="+mn-ea"/>
              </a:rPr>
              <a:t>〉</a:t>
            </a:r>
          </a:p>
          <a:p>
            <a:pPr marL="26119" indent="0">
              <a:lnSpc>
                <a:spcPts val="1200"/>
              </a:lnSpc>
              <a:buNone/>
            </a:pPr>
            <a:r>
              <a:rPr lang="ja-JP" altLang="en-US" sz="1200" dirty="0">
                <a:solidFill>
                  <a:schemeClr val="tx1"/>
                </a:solidFill>
                <a:latin typeface="+mn-ea"/>
              </a:rPr>
              <a:t>　外国旅行と，国内旅行で学外者や学生のうち希望する者が対象。</a:t>
            </a:r>
          </a:p>
          <a:p>
            <a:pPr marL="26119" indent="0">
              <a:lnSpc>
                <a:spcPts val="1200"/>
              </a:lnSpc>
              <a:buNone/>
            </a:pPr>
            <a:r>
              <a:rPr lang="ja-JP" altLang="en-US" sz="1200" dirty="0">
                <a:solidFill>
                  <a:schemeClr val="tx1"/>
                </a:solidFill>
                <a:latin typeface="+mn-ea"/>
              </a:rPr>
              <a:t>　旅行前に概算で支給をし，旅行後に過払や不足がある場合は返納や</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追加支給をする。</a:t>
            </a:r>
          </a:p>
          <a:p>
            <a:pPr marL="26119" indent="0">
              <a:lnSpc>
                <a:spcPts val="1200"/>
              </a:lnSpc>
              <a:buNone/>
            </a:pPr>
            <a:endParaRPr lang="ja-JP" altLang="en-US"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buNone/>
            </a:pPr>
            <a:endParaRPr lang="en-US" altLang="ja-JP" sz="1200" dirty="0">
              <a:latin typeface="+mn-ea"/>
            </a:endParaRPr>
          </a:p>
        </p:txBody>
      </p:sp>
      <p:sp>
        <p:nvSpPr>
          <p:cNvPr id="6" name="スライド番号プレースホルダー 3">
            <a:extLst>
              <a:ext uri="{FF2B5EF4-FFF2-40B4-BE49-F238E27FC236}">
                <a16:creationId xmlns:a16="http://schemas.microsoft.com/office/drawing/2014/main" id="{71519146-E72F-4188-8309-0CE9B0684937}"/>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15</a:t>
            </a:r>
          </a:p>
        </p:txBody>
      </p:sp>
    </p:spTree>
    <p:extLst>
      <p:ext uri="{BB962C8B-B14F-4D97-AF65-F5344CB8AC3E}">
        <p14:creationId xmlns:p14="http://schemas.microsoft.com/office/powerpoint/2010/main" val="392425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Autofit/>
          </a:bodyPr>
          <a:lstStyle/>
          <a:p>
            <a:r>
              <a:rPr lang="ja-JP" altLang="en-US" sz="2000" dirty="0">
                <a:latin typeface="+mj-ea"/>
              </a:rPr>
              <a:t>出張</a:t>
            </a:r>
            <a:endParaRPr kumimoji="1" lang="ja-JP" altLang="en-US" sz="2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1" y="878306"/>
            <a:ext cx="8708543" cy="9192127"/>
          </a:xfrm>
        </p:spPr>
        <p:txBody>
          <a:bodyPr>
            <a:noAutofit/>
          </a:bodyPr>
          <a:lstStyle/>
          <a:p>
            <a:pPr marL="26119" indent="0">
              <a:lnSpc>
                <a:spcPts val="1200"/>
              </a:lnSpc>
              <a:buNone/>
            </a:pPr>
            <a:r>
              <a:rPr lang="en-US" altLang="ja-JP" sz="1200" dirty="0">
                <a:solidFill>
                  <a:schemeClr val="tx1"/>
                </a:solidFill>
                <a:latin typeface="+mn-ea"/>
              </a:rPr>
              <a:t>4.</a:t>
            </a:r>
            <a:r>
              <a:rPr lang="ja-JP" altLang="en-US" sz="1200" dirty="0">
                <a:solidFill>
                  <a:schemeClr val="tx1"/>
                </a:solidFill>
                <a:latin typeface="+mn-ea"/>
              </a:rPr>
              <a:t>提出書類について</a:t>
            </a:r>
          </a:p>
          <a:p>
            <a:pPr marL="26119" indent="0">
              <a:lnSpc>
                <a:spcPts val="1200"/>
              </a:lnSpc>
              <a:buNone/>
            </a:pPr>
            <a:r>
              <a:rPr lang="ja-JP" altLang="en-US" sz="1200" dirty="0">
                <a:solidFill>
                  <a:schemeClr val="tx1"/>
                </a:solidFill>
                <a:latin typeface="+mn-ea"/>
              </a:rPr>
              <a:t>　①出張申請書の提出（教員→総務担当）</a:t>
            </a:r>
            <a:endParaRPr lang="en-US" altLang="ja-JP" sz="1200" dirty="0">
              <a:solidFill>
                <a:schemeClr val="tx1"/>
              </a:solidFill>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r>
              <a:rPr lang="ja-JP" altLang="en-US" sz="1200" dirty="0">
                <a:solidFill>
                  <a:schemeClr val="tx1"/>
                </a:solidFill>
                <a:latin typeface="+mn-ea"/>
              </a:rPr>
              <a:t>　②旅行簿と出張報告書の送付（総務担当→教員）</a:t>
            </a:r>
            <a:endParaRPr lang="en-US" altLang="ja-JP" sz="1200" dirty="0">
              <a:solidFill>
                <a:schemeClr val="tx1"/>
              </a:solidFill>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r>
              <a:rPr lang="ja-JP" altLang="en-US" sz="1200" dirty="0">
                <a:latin typeface="+mn-ea"/>
              </a:rPr>
              <a:t>　</a:t>
            </a:r>
          </a:p>
          <a:p>
            <a:pPr marL="26119" indent="0">
              <a:lnSpc>
                <a:spcPts val="1200"/>
              </a:lnSpc>
              <a:buNone/>
            </a:pPr>
            <a:r>
              <a:rPr lang="ja-JP" altLang="en-US" sz="1200" dirty="0">
                <a:latin typeface="+mn-ea"/>
              </a:rPr>
              <a:t>　</a:t>
            </a:r>
            <a:r>
              <a:rPr lang="ja-JP" altLang="en-US" sz="1200" dirty="0">
                <a:solidFill>
                  <a:schemeClr val="tx1"/>
                </a:solidFill>
                <a:latin typeface="+mn-ea"/>
              </a:rPr>
              <a:t>③旅行簿に押印の上，提出（教員→総務担当）</a:t>
            </a:r>
            <a:r>
              <a:rPr lang="en-US" altLang="ja-JP" sz="1200" dirty="0">
                <a:solidFill>
                  <a:schemeClr val="tx1"/>
                </a:solidFill>
                <a:latin typeface="+mn-ea"/>
              </a:rPr>
              <a:t>※</a:t>
            </a:r>
            <a:r>
              <a:rPr lang="ja-JP" altLang="en-US" sz="1200" dirty="0">
                <a:solidFill>
                  <a:schemeClr val="tx1"/>
                </a:solidFill>
                <a:latin typeface="+mn-ea"/>
              </a:rPr>
              <a:t>旅行前</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④出張報告書に押印の上，提出（教員→総務担当）</a:t>
            </a:r>
            <a:r>
              <a:rPr lang="en-US" altLang="ja-JP" sz="1200" dirty="0">
                <a:solidFill>
                  <a:schemeClr val="tx1"/>
                </a:solidFill>
                <a:latin typeface="+mn-ea"/>
              </a:rPr>
              <a:t>※</a:t>
            </a:r>
            <a:r>
              <a:rPr lang="ja-JP" altLang="en-US" sz="1200" dirty="0">
                <a:solidFill>
                  <a:schemeClr val="tx1"/>
                </a:solidFill>
                <a:latin typeface="+mn-ea"/>
              </a:rPr>
              <a:t>旅行後</a:t>
            </a:r>
          </a:p>
          <a:p>
            <a:pPr marL="26119" indent="0">
              <a:lnSpc>
                <a:spcPts val="1200"/>
              </a:lnSpc>
              <a:buNone/>
            </a:pPr>
            <a:endParaRPr lang="ja-JP" altLang="en-US"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buNone/>
            </a:pPr>
            <a:endParaRPr lang="en-US" altLang="ja-JP" sz="1200" dirty="0">
              <a:latin typeface="+mn-ea"/>
            </a:endParaRPr>
          </a:p>
        </p:txBody>
      </p:sp>
      <p:pic>
        <p:nvPicPr>
          <p:cNvPr id="6" name="図 5">
            <a:extLst>
              <a:ext uri="{FF2B5EF4-FFF2-40B4-BE49-F238E27FC236}">
                <a16:creationId xmlns:a16="http://schemas.microsoft.com/office/drawing/2014/main" id="{9B11AE71-6FAD-4473-833C-23F1AAB6EC0F}"/>
              </a:ext>
            </a:extLst>
          </p:cNvPr>
          <p:cNvPicPr/>
          <p:nvPr/>
        </p:nvPicPr>
        <p:blipFill rotWithShape="1">
          <a:blip r:embed="rId3"/>
          <a:srcRect r="35435"/>
          <a:stretch/>
        </p:blipFill>
        <p:spPr>
          <a:xfrm>
            <a:off x="2147051" y="1382829"/>
            <a:ext cx="2251075" cy="3324225"/>
          </a:xfrm>
          <a:prstGeom prst="rect">
            <a:avLst/>
          </a:prstGeom>
        </p:spPr>
      </p:pic>
      <p:pic>
        <p:nvPicPr>
          <p:cNvPr id="7" name="図 6">
            <a:extLst>
              <a:ext uri="{FF2B5EF4-FFF2-40B4-BE49-F238E27FC236}">
                <a16:creationId xmlns:a16="http://schemas.microsoft.com/office/drawing/2014/main" id="{93541ACC-29E3-4D67-9815-8F6A19071AFE}"/>
              </a:ext>
            </a:extLst>
          </p:cNvPr>
          <p:cNvPicPr/>
          <p:nvPr/>
        </p:nvPicPr>
        <p:blipFill rotWithShape="1">
          <a:blip r:embed="rId4">
            <a:extLst>
              <a:ext uri="{28A0092B-C50C-407E-A947-70E740481C1C}">
                <a14:useLocalDpi xmlns:a14="http://schemas.microsoft.com/office/drawing/2010/main" val="0"/>
              </a:ext>
            </a:extLst>
          </a:blip>
          <a:srcRect l="4501" t="6015" r="2174" b="2962"/>
          <a:stretch/>
        </p:blipFill>
        <p:spPr>
          <a:xfrm>
            <a:off x="495284" y="5319267"/>
            <a:ext cx="3101975" cy="2286000"/>
          </a:xfrm>
          <a:prstGeom prst="rect">
            <a:avLst/>
          </a:prstGeom>
        </p:spPr>
      </p:pic>
      <p:pic>
        <p:nvPicPr>
          <p:cNvPr id="8" name="図 7">
            <a:extLst>
              <a:ext uri="{FF2B5EF4-FFF2-40B4-BE49-F238E27FC236}">
                <a16:creationId xmlns:a16="http://schemas.microsoft.com/office/drawing/2014/main" id="{7B9E8164-9CF4-4B35-8D70-1CEEDB79E3DE}"/>
              </a:ext>
            </a:extLst>
          </p:cNvPr>
          <p:cNvPicPr/>
          <p:nvPr/>
        </p:nvPicPr>
        <p:blipFill>
          <a:blip r:embed="rId5"/>
          <a:stretch>
            <a:fillRect/>
          </a:stretch>
        </p:blipFill>
        <p:spPr>
          <a:xfrm>
            <a:off x="3838898" y="5319267"/>
            <a:ext cx="1940560" cy="276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スライド番号プレースホルダー 3">
            <a:extLst>
              <a:ext uri="{FF2B5EF4-FFF2-40B4-BE49-F238E27FC236}">
                <a16:creationId xmlns:a16="http://schemas.microsoft.com/office/drawing/2014/main" id="{546F8C6A-B5F2-4B94-9990-C234E73B85F8}"/>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16</a:t>
            </a:r>
          </a:p>
        </p:txBody>
      </p:sp>
    </p:spTree>
    <p:extLst>
      <p:ext uri="{BB962C8B-B14F-4D97-AF65-F5344CB8AC3E}">
        <p14:creationId xmlns:p14="http://schemas.microsoft.com/office/powerpoint/2010/main" val="20276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Autofit/>
          </a:bodyPr>
          <a:lstStyle/>
          <a:p>
            <a:r>
              <a:rPr lang="ja-JP" altLang="en-US" sz="2000" dirty="0">
                <a:latin typeface="+mj-ea"/>
              </a:rPr>
              <a:t>出張</a:t>
            </a:r>
            <a:endParaRPr kumimoji="1" lang="ja-JP" altLang="en-US" sz="2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1" y="878306"/>
            <a:ext cx="8708543" cy="9192127"/>
          </a:xfrm>
        </p:spPr>
        <p:txBody>
          <a:bodyPr>
            <a:noAutofit/>
          </a:bodyPr>
          <a:lstStyle/>
          <a:p>
            <a:pPr marL="26119" indent="0">
              <a:lnSpc>
                <a:spcPts val="1200"/>
              </a:lnSpc>
              <a:buNone/>
            </a:pPr>
            <a:r>
              <a:rPr lang="en-US" altLang="ja-JP" sz="1200" dirty="0">
                <a:solidFill>
                  <a:schemeClr val="tx1"/>
                </a:solidFill>
                <a:latin typeface="+mn-ea"/>
              </a:rPr>
              <a:t>5.</a:t>
            </a:r>
            <a:r>
              <a:rPr lang="ja-JP" altLang="en-US" sz="1200" dirty="0">
                <a:solidFill>
                  <a:schemeClr val="tx1"/>
                </a:solidFill>
                <a:latin typeface="+mn-ea"/>
              </a:rPr>
              <a:t>必要書類について</a:t>
            </a:r>
          </a:p>
          <a:p>
            <a:pPr marL="26119" indent="0">
              <a:lnSpc>
                <a:spcPts val="1200"/>
              </a:lnSpc>
              <a:buNone/>
            </a:pPr>
            <a:r>
              <a:rPr lang="ja-JP" altLang="en-US" sz="1200" dirty="0">
                <a:solidFill>
                  <a:schemeClr val="tx1"/>
                </a:solidFill>
                <a:latin typeface="+mn-ea"/>
              </a:rPr>
              <a:t>　出張申請書（旅行前）・旅行簿（旅行前）・出張報告書（旅行後）の</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他に提出が必要な書類があります。</a:t>
            </a:r>
          </a:p>
          <a:p>
            <a:pPr marL="26119" indent="0">
              <a:lnSpc>
                <a:spcPts val="1200"/>
              </a:lnSpc>
              <a:buNone/>
            </a:pPr>
            <a:endParaRPr lang="en-US" altLang="ja-JP" sz="1200" dirty="0">
              <a:latin typeface="+mn-ea"/>
            </a:endParaRPr>
          </a:p>
          <a:p>
            <a:pPr marL="26119" indent="0">
              <a:buNone/>
            </a:pPr>
            <a:endParaRPr lang="en-US" altLang="ja-JP" sz="1200" dirty="0">
              <a:latin typeface="+mn-ea"/>
            </a:endParaRPr>
          </a:p>
        </p:txBody>
      </p:sp>
      <p:sp>
        <p:nvSpPr>
          <p:cNvPr id="7" name="スライド番号プレースホルダー 3">
            <a:extLst>
              <a:ext uri="{FF2B5EF4-FFF2-40B4-BE49-F238E27FC236}">
                <a16:creationId xmlns:a16="http://schemas.microsoft.com/office/drawing/2014/main" id="{EDB6ED91-C77B-4428-89E7-2412098C9365}"/>
              </a:ext>
            </a:extLst>
          </p:cNvPr>
          <p:cNvSpPr>
            <a:spLocks noGrp="1"/>
          </p:cNvSpPr>
          <p:nvPr>
            <p:ph type="sldNum" sz="quarter" idx="12"/>
          </p:nvPr>
        </p:nvSpPr>
        <p:spPr>
          <a:xfrm>
            <a:off x="5836622" y="9027694"/>
            <a:ext cx="526093" cy="527403"/>
          </a:xfrm>
        </p:spPr>
        <p:txBody>
          <a:bodyPr/>
          <a:lstStyle/>
          <a:p>
            <a:pPr algn="ctr"/>
            <a:r>
              <a:rPr kumimoji="1" lang="en-US" altLang="ja-JP" sz="1630" dirty="0">
                <a:solidFill>
                  <a:schemeClr val="tx1"/>
                </a:solidFill>
                <a:latin typeface="+mj-ea"/>
                <a:ea typeface="+mj-ea"/>
              </a:rPr>
              <a:t>17</a:t>
            </a:r>
          </a:p>
        </p:txBody>
      </p:sp>
      <p:pic>
        <p:nvPicPr>
          <p:cNvPr id="5" name="図 4">
            <a:extLst>
              <a:ext uri="{FF2B5EF4-FFF2-40B4-BE49-F238E27FC236}">
                <a16:creationId xmlns:a16="http://schemas.microsoft.com/office/drawing/2014/main" id="{C3D19DF6-49AD-4851-B84A-1913260475ED}"/>
              </a:ext>
            </a:extLst>
          </p:cNvPr>
          <p:cNvPicPr>
            <a:picLocks noChangeAspect="1"/>
          </p:cNvPicPr>
          <p:nvPr/>
        </p:nvPicPr>
        <p:blipFill>
          <a:blip r:embed="rId3"/>
          <a:stretch>
            <a:fillRect/>
          </a:stretch>
        </p:blipFill>
        <p:spPr>
          <a:xfrm>
            <a:off x="261388" y="1705763"/>
            <a:ext cx="5950212" cy="7321931"/>
          </a:xfrm>
          <a:prstGeom prst="rect">
            <a:avLst/>
          </a:prstGeom>
        </p:spPr>
      </p:pic>
    </p:spTree>
    <p:extLst>
      <p:ext uri="{BB962C8B-B14F-4D97-AF65-F5344CB8AC3E}">
        <p14:creationId xmlns:p14="http://schemas.microsoft.com/office/powerpoint/2010/main" val="39489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CE6155C-ECD4-40F6-A22B-3A44F6E99AE8}"/>
              </a:ext>
            </a:extLst>
          </p:cNvPr>
          <p:cNvSpPr>
            <a:spLocks noGrp="1"/>
          </p:cNvSpPr>
          <p:nvPr>
            <p:ph type="sldNum" sz="quarter" idx="12"/>
          </p:nvPr>
        </p:nvSpPr>
        <p:spPr>
          <a:xfrm>
            <a:off x="5822346" y="9081491"/>
            <a:ext cx="452725" cy="367786"/>
          </a:xfrm>
        </p:spPr>
        <p:txBody>
          <a:bodyPr/>
          <a:lstStyle/>
          <a:p>
            <a:r>
              <a:rPr kumimoji="1" lang="en-US" altLang="ja-JP" sz="1625" dirty="0">
                <a:solidFill>
                  <a:schemeClr val="tx1"/>
                </a:solidFill>
                <a:latin typeface="+mj-ea"/>
                <a:ea typeface="+mj-ea"/>
              </a:rPr>
              <a:t>18</a:t>
            </a:r>
            <a:endParaRPr kumimoji="1" lang="ja-JP" altLang="en-US" sz="1625" dirty="0">
              <a:solidFill>
                <a:schemeClr val="tx1"/>
              </a:solidFill>
              <a:latin typeface="+mj-ea"/>
              <a:ea typeface="+mj-ea"/>
            </a:endParaRPr>
          </a:p>
        </p:txBody>
      </p:sp>
      <p:sp>
        <p:nvSpPr>
          <p:cNvPr id="6" name="コンテンツ プレースホルダー 2">
            <a:extLst>
              <a:ext uri="{FF2B5EF4-FFF2-40B4-BE49-F238E27FC236}">
                <a16:creationId xmlns:a16="http://schemas.microsoft.com/office/drawing/2014/main" id="{0F6B8BC4-2E96-47D0-996B-A19B38DC776A}"/>
              </a:ext>
            </a:extLst>
          </p:cNvPr>
          <p:cNvSpPr txBox="1">
            <a:spLocks/>
          </p:cNvSpPr>
          <p:nvPr/>
        </p:nvSpPr>
        <p:spPr>
          <a:xfrm>
            <a:off x="582929" y="1018947"/>
            <a:ext cx="7871860" cy="8899579"/>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ja-JP" sz="1200" dirty="0">
                <a:solidFill>
                  <a:schemeClr val="tx1"/>
                </a:solidFill>
              </a:rPr>
              <a:t>提出書類一覧　</a:t>
            </a:r>
            <a:endParaRPr lang="en-US" altLang="ja-JP" sz="1200" dirty="0">
              <a:solidFill>
                <a:schemeClr val="tx1"/>
              </a:solidFill>
            </a:endParaRPr>
          </a:p>
          <a:p>
            <a:pPr marL="0" indent="0">
              <a:buNone/>
            </a:pPr>
            <a:endParaRPr lang="en-US" altLang="ja-JP" sz="1200" dirty="0">
              <a:solidFill>
                <a:srgbClr val="FF0000"/>
              </a:solidFill>
            </a:endParaRPr>
          </a:p>
          <a:p>
            <a:pPr marL="0" indent="0">
              <a:buNone/>
            </a:pPr>
            <a:r>
              <a:rPr lang="ja-JP" altLang="en-US" sz="1200" dirty="0">
                <a:solidFill>
                  <a:srgbClr val="FF0000"/>
                </a:solidFill>
              </a:rPr>
              <a:t>提出期限</a:t>
            </a:r>
            <a:r>
              <a:rPr lang="ja-JP" altLang="ja-JP" sz="1200" dirty="0">
                <a:solidFill>
                  <a:srgbClr val="FF0000"/>
                </a:solidFill>
              </a:rPr>
              <a:t>：採用後５日以内</a:t>
            </a:r>
          </a:p>
          <a:p>
            <a:pPr marL="0" indent="0">
              <a:buNone/>
            </a:pPr>
            <a:endParaRPr lang="ja-JP" altLang="ja-JP" sz="1200" dirty="0"/>
          </a:p>
          <a:p>
            <a:pPr marL="0" indent="0">
              <a:buNone/>
            </a:pPr>
            <a:r>
              <a:rPr lang="ja-JP" altLang="ja-JP" sz="1200" dirty="0">
                <a:solidFill>
                  <a:schemeClr val="tx1"/>
                </a:solidFill>
              </a:rPr>
              <a:t>◎文部科学省共済組合への加入の手続について</a:t>
            </a:r>
            <a:r>
              <a:rPr lang="en-US" altLang="ja-JP" sz="1200" dirty="0">
                <a:solidFill>
                  <a:schemeClr val="tx1"/>
                </a:solidFill>
              </a:rPr>
              <a:t> </a:t>
            </a:r>
            <a:endParaRPr lang="ja-JP" altLang="ja-JP" sz="1200" dirty="0">
              <a:solidFill>
                <a:schemeClr val="tx1"/>
              </a:solidFill>
            </a:endParaRPr>
          </a:p>
          <a:p>
            <a:pPr marL="0" indent="0">
              <a:buNone/>
            </a:pPr>
            <a:r>
              <a:rPr lang="ja-JP" altLang="en-US" sz="1200" dirty="0">
                <a:solidFill>
                  <a:schemeClr val="tx1"/>
                </a:solidFill>
              </a:rPr>
              <a:t>　</a:t>
            </a:r>
            <a:r>
              <a:rPr lang="ja-JP" altLang="en-US" sz="1200">
                <a:solidFill>
                  <a:schemeClr val="tx1"/>
                </a:solidFill>
              </a:rPr>
              <a:t>　　　</a:t>
            </a:r>
            <a:r>
              <a:rPr lang="ja-JP" altLang="ja-JP" sz="1200">
                <a:solidFill>
                  <a:schemeClr val="tx1"/>
                </a:solidFill>
              </a:rPr>
              <a:t>○</a:t>
            </a:r>
            <a:r>
              <a:rPr lang="ja-JP" altLang="ja-JP" sz="1200" dirty="0">
                <a:solidFill>
                  <a:schemeClr val="tx1"/>
                </a:solidFill>
              </a:rPr>
              <a:t>印</a:t>
            </a:r>
            <a:r>
              <a:rPr lang="ja-JP" altLang="en-US" sz="1200" dirty="0">
                <a:solidFill>
                  <a:schemeClr val="tx1"/>
                </a:solidFill>
              </a:rPr>
              <a:t>　要提出書類</a:t>
            </a:r>
            <a:endParaRPr lang="en-US" altLang="ja-JP" sz="1200" dirty="0">
              <a:solidFill>
                <a:schemeClr val="tx1"/>
              </a:solidFill>
            </a:endParaRPr>
          </a:p>
          <a:p>
            <a:pPr marL="0" indent="0">
              <a:buNone/>
            </a:pPr>
            <a:r>
              <a:rPr lang="ja-JP" altLang="ja-JP" sz="1200" dirty="0">
                <a:solidFill>
                  <a:schemeClr val="tx1"/>
                </a:solidFill>
              </a:rPr>
              <a:t>　　　</a:t>
            </a:r>
            <a:r>
              <a:rPr lang="ja-JP" altLang="en-US" sz="1200" dirty="0">
                <a:solidFill>
                  <a:schemeClr val="tx1"/>
                </a:solidFill>
              </a:rPr>
              <a:t>　</a:t>
            </a:r>
            <a:r>
              <a:rPr lang="ja-JP" altLang="ja-JP" sz="1200" dirty="0">
                <a:solidFill>
                  <a:schemeClr val="tx1"/>
                </a:solidFill>
              </a:rPr>
              <a:t>●印</a:t>
            </a:r>
            <a:r>
              <a:rPr lang="ja-JP" altLang="en-US" sz="1200" dirty="0">
                <a:solidFill>
                  <a:schemeClr val="tx1"/>
                </a:solidFill>
              </a:rPr>
              <a:t>　添付書類（御用意願います）</a:t>
            </a:r>
            <a:endParaRPr lang="ja-JP" altLang="ja-JP" sz="1200" dirty="0">
              <a:solidFill>
                <a:schemeClr val="tx1"/>
              </a:solidFill>
            </a:endParaRPr>
          </a:p>
          <a:p>
            <a:pPr marL="0" indent="0">
              <a:buNone/>
            </a:pPr>
            <a:r>
              <a:rPr lang="en-US" altLang="ja-JP" sz="1200" dirty="0">
                <a:solidFill>
                  <a:schemeClr val="tx1"/>
                </a:solidFill>
              </a:rPr>
              <a:t> </a:t>
            </a:r>
            <a:endParaRPr lang="ja-JP" altLang="ja-JP" sz="1200" dirty="0">
              <a:solidFill>
                <a:schemeClr val="tx1"/>
              </a:solidFill>
            </a:endParaRPr>
          </a:p>
          <a:p>
            <a:pPr marL="0" indent="0">
              <a:buNone/>
            </a:pPr>
            <a:r>
              <a:rPr lang="en-US" altLang="ja-JP" sz="1200" dirty="0">
                <a:solidFill>
                  <a:schemeClr val="tx1"/>
                </a:solidFill>
              </a:rPr>
              <a:t>	</a:t>
            </a:r>
            <a:r>
              <a:rPr lang="ja-JP" altLang="ja-JP" sz="1200" dirty="0">
                <a:solidFill>
                  <a:schemeClr val="tx1"/>
                </a:solidFill>
              </a:rPr>
              <a:t>○組合員資格取得届</a:t>
            </a:r>
          </a:p>
          <a:p>
            <a:pPr marL="0" indent="0">
              <a:buNone/>
            </a:pPr>
            <a:r>
              <a:rPr lang="en-US" altLang="ja-JP" sz="1200" dirty="0">
                <a:solidFill>
                  <a:schemeClr val="tx1"/>
                </a:solidFill>
              </a:rPr>
              <a:t>	</a:t>
            </a:r>
            <a:r>
              <a:rPr lang="ja-JP" altLang="ja-JP" sz="1200" dirty="0">
                <a:solidFill>
                  <a:schemeClr val="tx1"/>
                </a:solidFill>
              </a:rPr>
              <a:t>○銀行振込依頼書</a:t>
            </a:r>
          </a:p>
          <a:p>
            <a:pPr marL="0" indent="0">
              <a:buNone/>
            </a:pPr>
            <a:r>
              <a:rPr lang="en-US" altLang="ja-JP" sz="1200" dirty="0">
                <a:solidFill>
                  <a:schemeClr val="tx1"/>
                </a:solidFill>
              </a:rPr>
              <a:t>	</a:t>
            </a:r>
            <a:r>
              <a:rPr lang="ja-JP" altLang="ja-JP" sz="1200" dirty="0">
                <a:solidFill>
                  <a:schemeClr val="tx1"/>
                </a:solidFill>
              </a:rPr>
              <a:t>●通帳又はキャッシュカードの写し</a:t>
            </a:r>
          </a:p>
          <a:p>
            <a:pPr marL="0" indent="0">
              <a:buNone/>
            </a:pPr>
            <a:r>
              <a:rPr lang="en-US" altLang="ja-JP" sz="1200" dirty="0">
                <a:solidFill>
                  <a:schemeClr val="tx1"/>
                </a:solidFill>
              </a:rPr>
              <a:t>	</a:t>
            </a:r>
            <a:r>
              <a:rPr lang="ja-JP" altLang="ja-JP" sz="1200" dirty="0">
                <a:solidFill>
                  <a:schemeClr val="tx1"/>
                </a:solidFill>
              </a:rPr>
              <a:t>●年金手帳の写し</a:t>
            </a:r>
          </a:p>
          <a:p>
            <a:pPr marL="0" indent="0">
              <a:buNone/>
            </a:pPr>
            <a:r>
              <a:rPr lang="en-US" altLang="ja-JP" sz="1200" dirty="0">
                <a:solidFill>
                  <a:schemeClr val="tx1"/>
                </a:solidFill>
              </a:rPr>
              <a:t> </a:t>
            </a:r>
            <a:endParaRPr lang="ja-JP" altLang="ja-JP" sz="1200" dirty="0">
              <a:solidFill>
                <a:schemeClr val="tx1"/>
              </a:solidFill>
            </a:endParaRPr>
          </a:p>
          <a:p>
            <a:pPr marL="0" indent="0">
              <a:buNone/>
            </a:pPr>
            <a:r>
              <a:rPr lang="ja-JP" altLang="ja-JP" sz="1200" dirty="0">
                <a:solidFill>
                  <a:schemeClr val="tx1"/>
                </a:solidFill>
              </a:rPr>
              <a:t>◎家族を扶養に入れる場合の提出物一覧</a:t>
            </a:r>
          </a:p>
          <a:p>
            <a:pPr marL="0" indent="0">
              <a:buNone/>
            </a:pPr>
            <a:r>
              <a:rPr lang="en-US" altLang="ja-JP" sz="1200" dirty="0">
                <a:solidFill>
                  <a:schemeClr val="tx1"/>
                </a:solidFill>
              </a:rPr>
              <a:t>	</a:t>
            </a:r>
            <a:r>
              <a:rPr lang="ja-JP" altLang="en-US" sz="1200" dirty="0">
                <a:solidFill>
                  <a:schemeClr val="tx1"/>
                </a:solidFill>
              </a:rPr>
              <a:t>□</a:t>
            </a:r>
            <a:r>
              <a:rPr lang="ja-JP" altLang="ja-JP" sz="1200" dirty="0">
                <a:solidFill>
                  <a:schemeClr val="tx1"/>
                </a:solidFill>
              </a:rPr>
              <a:t>被扶養者申告書</a:t>
            </a:r>
          </a:p>
          <a:p>
            <a:pPr marL="0" indent="0">
              <a:buNone/>
            </a:pPr>
            <a:r>
              <a:rPr lang="en-US" altLang="ja-JP" sz="1200" dirty="0">
                <a:solidFill>
                  <a:schemeClr val="tx1"/>
                </a:solidFill>
              </a:rPr>
              <a:t>	</a:t>
            </a:r>
            <a:r>
              <a:rPr lang="ja-JP" altLang="en-US" sz="1200" dirty="0">
                <a:solidFill>
                  <a:schemeClr val="tx1"/>
                </a:solidFill>
              </a:rPr>
              <a:t>□</a:t>
            </a:r>
            <a:r>
              <a:rPr lang="ja-JP" altLang="ja-JP" sz="1200" dirty="0">
                <a:solidFill>
                  <a:schemeClr val="tx1"/>
                </a:solidFill>
              </a:rPr>
              <a:t>国民年金第３号被扶養者資格取得届（配偶者）</a:t>
            </a:r>
          </a:p>
          <a:p>
            <a:pPr marL="0" indent="0">
              <a:buNone/>
            </a:pPr>
            <a:r>
              <a:rPr lang="en-US" altLang="ja-JP" sz="1200" dirty="0">
                <a:solidFill>
                  <a:schemeClr val="tx1"/>
                </a:solidFill>
              </a:rPr>
              <a:t>	</a:t>
            </a:r>
            <a:r>
              <a:rPr lang="ja-JP" altLang="en-US" sz="1200" dirty="0">
                <a:solidFill>
                  <a:schemeClr val="tx1"/>
                </a:solidFill>
              </a:rPr>
              <a:t>□</a:t>
            </a:r>
            <a:r>
              <a:rPr lang="ja-JP" altLang="ja-JP" sz="1200" dirty="0">
                <a:solidFill>
                  <a:schemeClr val="tx1"/>
                </a:solidFill>
              </a:rPr>
              <a:t>年金手帳の写し（配偶者：名前，基礎年金番号の記載された頁）</a:t>
            </a:r>
          </a:p>
          <a:p>
            <a:pPr marL="0" indent="0">
              <a:buNone/>
            </a:pPr>
            <a:r>
              <a:rPr lang="en-US" altLang="ja-JP" sz="1200" dirty="0">
                <a:solidFill>
                  <a:schemeClr val="tx1"/>
                </a:solidFill>
              </a:rPr>
              <a:t>	</a:t>
            </a:r>
            <a:r>
              <a:rPr lang="ja-JP" altLang="en-US" sz="1200" dirty="0">
                <a:solidFill>
                  <a:schemeClr val="tx1"/>
                </a:solidFill>
              </a:rPr>
              <a:t>□</a:t>
            </a:r>
            <a:r>
              <a:rPr lang="ja-JP" altLang="ja-JP" sz="1200" dirty="0">
                <a:solidFill>
                  <a:schemeClr val="tx1"/>
                </a:solidFill>
              </a:rPr>
              <a:t>所得証明書（配偶者，お子様等）</a:t>
            </a:r>
          </a:p>
          <a:p>
            <a:pPr marL="0" indent="0">
              <a:buNone/>
            </a:pPr>
            <a:r>
              <a:rPr lang="en-US" altLang="ja-JP" sz="1200" dirty="0">
                <a:solidFill>
                  <a:schemeClr val="tx1"/>
                </a:solidFill>
              </a:rPr>
              <a:t>	</a:t>
            </a:r>
            <a:r>
              <a:rPr lang="ja-JP" altLang="en-US" sz="1200" dirty="0">
                <a:solidFill>
                  <a:schemeClr val="tx1"/>
                </a:solidFill>
              </a:rPr>
              <a:t>□</a:t>
            </a:r>
            <a:r>
              <a:rPr lang="ja-JP" altLang="ja-JP" sz="1200" dirty="0">
                <a:solidFill>
                  <a:schemeClr val="tx1"/>
                </a:solidFill>
              </a:rPr>
              <a:t>お子様が学生なら在学証明書（高校以上）</a:t>
            </a:r>
          </a:p>
          <a:p>
            <a:pPr marL="0" indent="0">
              <a:buNone/>
            </a:pPr>
            <a:r>
              <a:rPr lang="en-US" altLang="ja-JP" sz="1200" dirty="0">
                <a:solidFill>
                  <a:schemeClr val="tx1"/>
                </a:solidFill>
              </a:rPr>
              <a:t> </a:t>
            </a:r>
            <a:endParaRPr lang="ja-JP" altLang="ja-JP" sz="1200" dirty="0">
              <a:solidFill>
                <a:schemeClr val="tx1"/>
              </a:solidFill>
            </a:endParaRPr>
          </a:p>
          <a:p>
            <a:pPr marL="0" indent="0">
              <a:buNone/>
            </a:pPr>
            <a:r>
              <a:rPr lang="ja-JP" altLang="ja-JP" sz="1200" dirty="0">
                <a:solidFill>
                  <a:schemeClr val="tx1"/>
                </a:solidFill>
              </a:rPr>
              <a:t>◎扶養認定を受ける方に収入がある場合</a:t>
            </a:r>
          </a:p>
          <a:p>
            <a:pPr marL="0" indent="0">
              <a:buNone/>
            </a:pPr>
            <a:r>
              <a:rPr lang="en-US" altLang="ja-JP" sz="1200" dirty="0">
                <a:solidFill>
                  <a:schemeClr val="tx1"/>
                </a:solidFill>
              </a:rPr>
              <a:t>	</a:t>
            </a:r>
            <a:r>
              <a:rPr lang="ja-JP" altLang="en-US" sz="1200" dirty="0">
                <a:solidFill>
                  <a:schemeClr val="tx1"/>
                </a:solidFill>
              </a:rPr>
              <a:t>□</a:t>
            </a:r>
            <a:r>
              <a:rPr lang="ja-JP" altLang="ja-JP" sz="1200" dirty="0">
                <a:solidFill>
                  <a:schemeClr val="tx1"/>
                </a:solidFill>
              </a:rPr>
              <a:t>収入見込証明書</a:t>
            </a:r>
          </a:p>
          <a:p>
            <a:pPr marL="0" indent="0">
              <a:buNone/>
            </a:pPr>
            <a:r>
              <a:rPr lang="en-US" altLang="ja-JP" sz="1200" dirty="0">
                <a:solidFill>
                  <a:schemeClr val="tx1"/>
                </a:solidFill>
              </a:rPr>
              <a:t>	</a:t>
            </a:r>
            <a:r>
              <a:rPr lang="ja-JP" altLang="ja-JP" sz="1200" dirty="0">
                <a:solidFill>
                  <a:schemeClr val="tx1"/>
                </a:solidFill>
              </a:rPr>
              <a:t>・配偶者の勤務先で記入してもらってください。</a:t>
            </a:r>
          </a:p>
          <a:p>
            <a:pPr marL="0" indent="0">
              <a:buNone/>
            </a:pPr>
            <a:r>
              <a:rPr lang="en-US" altLang="ja-JP" sz="1200" dirty="0">
                <a:solidFill>
                  <a:schemeClr val="tx1"/>
                </a:solidFill>
              </a:rPr>
              <a:t>	</a:t>
            </a:r>
            <a:r>
              <a:rPr lang="ja-JP" altLang="ja-JP" sz="1200" dirty="0">
                <a:solidFill>
                  <a:schemeClr val="tx1"/>
                </a:solidFill>
              </a:rPr>
              <a:t>・</a:t>
            </a:r>
            <a:r>
              <a:rPr lang="ja-JP" altLang="en-US" sz="1200" dirty="0">
                <a:solidFill>
                  <a:schemeClr val="tx1"/>
                </a:solidFill>
              </a:rPr>
              <a:t>２</a:t>
            </a:r>
            <a:r>
              <a:rPr lang="ja-JP" altLang="ja-JP" sz="1200" dirty="0">
                <a:solidFill>
                  <a:schemeClr val="tx1"/>
                </a:solidFill>
              </a:rPr>
              <a:t>種類様式があります。どちらか一方を使用願います。</a:t>
            </a:r>
            <a:endParaRPr lang="en-US" altLang="ja-JP" sz="1200" dirty="0">
              <a:solidFill>
                <a:schemeClr val="tx1"/>
              </a:solidFill>
            </a:endParaRPr>
          </a:p>
          <a:p>
            <a:pPr marL="0" indent="0">
              <a:buNone/>
            </a:pPr>
            <a:endParaRPr lang="en-US" altLang="ja-JP" sz="1138" dirty="0">
              <a:solidFill>
                <a:schemeClr val="tx1"/>
              </a:solidFill>
            </a:endParaRPr>
          </a:p>
          <a:p>
            <a:pPr marL="0" indent="0">
              <a:buNone/>
            </a:pPr>
            <a:r>
              <a:rPr lang="ja-JP" altLang="ja-JP" sz="1050" dirty="0">
                <a:solidFill>
                  <a:schemeClr val="tx1"/>
                </a:solidFill>
              </a:rPr>
              <a:t>※失業保険を受け取っている（受け取る予定がある）場合はお申し出くださ</a:t>
            </a:r>
            <a:r>
              <a:rPr lang="ja-JP" altLang="en-US" sz="1050" dirty="0">
                <a:solidFill>
                  <a:schemeClr val="tx1"/>
                </a:solidFill>
              </a:rPr>
              <a:t>い。</a:t>
            </a:r>
            <a:endParaRPr lang="en-US" altLang="ja-JP" sz="1050" dirty="0">
              <a:solidFill>
                <a:schemeClr val="tx1"/>
              </a:solidFill>
            </a:endParaRPr>
          </a:p>
          <a:p>
            <a:pPr marL="0" indent="0">
              <a:buNone/>
            </a:pPr>
            <a:r>
              <a:rPr lang="ja-JP" altLang="ja-JP" sz="1050" dirty="0">
                <a:solidFill>
                  <a:schemeClr val="tx1"/>
                </a:solidFill>
              </a:rPr>
              <a:t>※所得証明書は役所で入手してください。</a:t>
            </a:r>
          </a:p>
          <a:p>
            <a:pPr marL="0" indent="0">
              <a:buNone/>
            </a:pPr>
            <a:r>
              <a:rPr lang="ja-JP" altLang="ja-JP" sz="1050" dirty="0">
                <a:solidFill>
                  <a:schemeClr val="tx1"/>
                </a:solidFill>
              </a:rPr>
              <a:t>※その他，状況により追加で書類を提出していただくこともございます。</a:t>
            </a:r>
          </a:p>
          <a:p>
            <a:pPr marL="0" indent="0">
              <a:buNone/>
            </a:pPr>
            <a:r>
              <a:rPr lang="en-US" altLang="ja-JP" sz="1050" dirty="0">
                <a:solidFill>
                  <a:schemeClr val="tx1"/>
                </a:solidFill>
              </a:rPr>
              <a:t> </a:t>
            </a:r>
            <a:endParaRPr lang="ja-JP" altLang="ja-JP" sz="1050" dirty="0">
              <a:solidFill>
                <a:schemeClr val="tx1"/>
              </a:solidFill>
            </a:endParaRPr>
          </a:p>
          <a:p>
            <a:pPr marL="0" indent="0">
              <a:buNone/>
            </a:pPr>
            <a:r>
              <a:rPr lang="ja-JP" altLang="en-US" sz="1050" dirty="0">
                <a:solidFill>
                  <a:schemeClr val="tx1"/>
                </a:solidFill>
              </a:rPr>
              <a:t>文部科学省共済組合</a:t>
            </a:r>
            <a:endParaRPr lang="en-US" altLang="ja-JP" sz="1050" dirty="0">
              <a:solidFill>
                <a:schemeClr val="tx1"/>
              </a:solidFill>
            </a:endParaRPr>
          </a:p>
          <a:p>
            <a:pPr marL="0" indent="0">
              <a:buNone/>
            </a:pPr>
            <a:r>
              <a:rPr lang="en-US" altLang="ja-JP" sz="1050" dirty="0">
                <a:solidFill>
                  <a:srgbClr val="0000CC"/>
                </a:solidFill>
                <a:hlinkClick r:id="rId3">
                  <a:extLst>
                    <a:ext uri="{A12FA001-AC4F-418D-AE19-62706E023703}">
                      <ahyp:hlinkClr xmlns:ahyp="http://schemas.microsoft.com/office/drawing/2018/hyperlinkcolor" val="tx"/>
                    </a:ext>
                  </a:extLst>
                </a:hlinkClick>
              </a:rPr>
              <a:t>https://www.monkakyosai.or.jp/</a:t>
            </a:r>
            <a:endParaRPr lang="en-US" altLang="ja-JP" sz="1050" dirty="0">
              <a:solidFill>
                <a:srgbClr val="0000CC"/>
              </a:solidFill>
            </a:endParaRPr>
          </a:p>
          <a:p>
            <a:pPr marL="0" indent="0">
              <a:buNone/>
            </a:pPr>
            <a:endParaRPr lang="en-US" altLang="ja-JP" sz="975" dirty="0">
              <a:solidFill>
                <a:srgbClr val="0000CC"/>
              </a:solidFill>
            </a:endParaRPr>
          </a:p>
          <a:p>
            <a:pPr marL="557213" lvl="2" indent="0">
              <a:buNone/>
            </a:pPr>
            <a:endParaRPr lang="ja-JP" altLang="ja-JP" sz="1300" b="1" dirty="0"/>
          </a:p>
          <a:p>
            <a:endParaRPr lang="ja-JP" altLang="en-US" sz="1625" dirty="0"/>
          </a:p>
        </p:txBody>
      </p:sp>
      <p:sp>
        <p:nvSpPr>
          <p:cNvPr id="11" name="テキスト ボックス 10">
            <a:extLst>
              <a:ext uri="{FF2B5EF4-FFF2-40B4-BE49-F238E27FC236}">
                <a16:creationId xmlns:a16="http://schemas.microsoft.com/office/drawing/2014/main" id="{B1BFCAA6-8F10-4061-9234-16D05F6863E9}"/>
              </a:ext>
            </a:extLst>
          </p:cNvPr>
          <p:cNvSpPr txBox="1"/>
          <p:nvPr/>
        </p:nvSpPr>
        <p:spPr>
          <a:xfrm>
            <a:off x="3671624" y="250989"/>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2756</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jm2756@hirosaki-u.ac.jp</a:t>
            </a:r>
            <a:endParaRPr kumimoji="1" lang="en-US" altLang="ja-JP" sz="1200" dirty="0">
              <a:latin typeface="+mj-ea"/>
              <a:ea typeface="+mj-ea"/>
            </a:endParaRPr>
          </a:p>
          <a:p>
            <a:r>
              <a:rPr kumimoji="1" lang="ja-JP" altLang="en-US" sz="1138" dirty="0"/>
              <a:t>　</a:t>
            </a:r>
          </a:p>
        </p:txBody>
      </p:sp>
      <p:sp>
        <p:nvSpPr>
          <p:cNvPr id="15" name="タイトル 1">
            <a:extLst>
              <a:ext uri="{FF2B5EF4-FFF2-40B4-BE49-F238E27FC236}">
                <a16:creationId xmlns:a16="http://schemas.microsoft.com/office/drawing/2014/main" id="{E06CA323-3335-479B-AED9-97EF15D8C80D}"/>
              </a:ext>
            </a:extLst>
          </p:cNvPr>
          <p:cNvSpPr txBox="1">
            <a:spLocks/>
          </p:cNvSpPr>
          <p:nvPr/>
        </p:nvSpPr>
        <p:spPr>
          <a:xfrm>
            <a:off x="540620" y="246181"/>
            <a:ext cx="3928946" cy="406961"/>
          </a:xfrm>
          <a:prstGeom prst="rect">
            <a:avLst/>
          </a:prstGeom>
        </p:spPr>
        <p:txBody>
          <a:bodyPr vert="horz" lIns="74295" tIns="37148" rIns="74295" bIns="37148" rtlCol="0" anchor="t">
            <a:noAutofit/>
          </a:bodyPr>
          <a:lst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共済組合</a:t>
            </a:r>
          </a:p>
        </p:txBody>
      </p:sp>
    </p:spTree>
    <p:extLst>
      <p:ext uri="{BB962C8B-B14F-4D97-AF65-F5344CB8AC3E}">
        <p14:creationId xmlns:p14="http://schemas.microsoft.com/office/powerpoint/2010/main" val="242191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1073571"/>
          </a:xfrm>
        </p:spPr>
        <p:txBody>
          <a:bodyPr>
            <a:normAutofit/>
          </a:bodyPr>
          <a:lstStyle/>
          <a:p>
            <a:r>
              <a:rPr lang="ja-JP" altLang="en-US" sz="2000" dirty="0">
                <a:latin typeface="+mj-ea"/>
              </a:rPr>
              <a:t>学内ネットワーク、</a:t>
            </a:r>
            <a:br>
              <a:rPr lang="en-US" altLang="ja-JP" sz="2000" dirty="0">
                <a:latin typeface="+mj-ea"/>
              </a:rPr>
            </a:br>
            <a:r>
              <a:rPr lang="ja-JP" altLang="en-US" sz="2000" dirty="0">
                <a:latin typeface="+mj-ea"/>
              </a:rPr>
              <a:t>サービスの利用について（１）</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580841" y="1320699"/>
            <a:ext cx="8021738" cy="8412848"/>
          </a:xfrm>
        </p:spPr>
        <p:txBody>
          <a:bodyPr>
            <a:noAutofit/>
          </a:bodyPr>
          <a:lstStyle/>
          <a:p>
            <a:pPr marL="26120" indent="0">
              <a:buNone/>
            </a:pPr>
            <a:r>
              <a:rPr lang="ja-JP" altLang="en-US" sz="1200" dirty="0">
                <a:solidFill>
                  <a:schemeClr val="tx1"/>
                </a:solidFill>
                <a:latin typeface="+mn-ea"/>
              </a:rPr>
              <a:t>◎情報基盤センター</a:t>
            </a:r>
            <a:endParaRPr lang="en-US" altLang="ja-JP" sz="1200" dirty="0">
              <a:solidFill>
                <a:schemeClr val="tx1"/>
              </a:solidFill>
              <a:latin typeface="+mn-ea"/>
            </a:endParaRPr>
          </a:p>
          <a:p>
            <a:pPr marL="208955" lvl="1" indent="0">
              <a:buNone/>
            </a:pPr>
            <a:r>
              <a:rPr lang="en-US" altLang="ja-JP" sz="1050" dirty="0">
                <a:solidFill>
                  <a:srgbClr val="0000CC"/>
                </a:solidFill>
                <a:latin typeface="+mn-ea"/>
                <a:hlinkClick r:id="rId3">
                  <a:extLst>
                    <a:ext uri="{A12FA001-AC4F-418D-AE19-62706E023703}">
                      <ahyp:hlinkClr xmlns:ahyp="http://schemas.microsoft.com/office/drawing/2018/hyperlinkcolor" val="tx"/>
                    </a:ext>
                  </a:extLst>
                </a:hlinkClick>
              </a:rPr>
              <a:t>https://itc.hirosaki-u.ac.jp</a:t>
            </a:r>
            <a:endParaRPr lang="en-US" altLang="ja-JP" sz="1050" dirty="0">
              <a:solidFill>
                <a:srgbClr val="0000CC"/>
              </a:solidFill>
              <a:latin typeface="+mn-ea"/>
            </a:endParaRPr>
          </a:p>
          <a:p>
            <a:pPr marL="208955" lvl="1" indent="0">
              <a:buNone/>
            </a:pPr>
            <a:endParaRPr lang="en-US" altLang="ja-JP" dirty="0">
              <a:solidFill>
                <a:schemeClr val="tx1"/>
              </a:solidFill>
              <a:latin typeface="+mn-ea"/>
            </a:endParaRPr>
          </a:p>
          <a:p>
            <a:pPr marL="26120" indent="0">
              <a:buNone/>
            </a:pPr>
            <a:r>
              <a:rPr lang="ja-JP" altLang="en-US" sz="1200" dirty="0">
                <a:solidFill>
                  <a:schemeClr val="tx1"/>
                </a:solidFill>
                <a:latin typeface="+mn-ea"/>
              </a:rPr>
              <a:t>◎無線</a:t>
            </a:r>
            <a:r>
              <a:rPr lang="en-US" altLang="ja-JP" sz="1200" dirty="0">
                <a:solidFill>
                  <a:schemeClr val="tx1"/>
                </a:solidFill>
                <a:latin typeface="+mn-ea"/>
              </a:rPr>
              <a:t>LAN</a:t>
            </a:r>
            <a:r>
              <a:rPr lang="ja-JP" altLang="en-US" sz="1200" dirty="0">
                <a:solidFill>
                  <a:schemeClr val="tx1"/>
                </a:solidFill>
                <a:latin typeface="+mn-ea"/>
              </a:rPr>
              <a:t>の利用</a:t>
            </a:r>
            <a:endParaRPr lang="en-US" altLang="ja-JP" sz="1200" dirty="0">
              <a:solidFill>
                <a:schemeClr val="tx1"/>
              </a:solidFill>
              <a:latin typeface="+mn-ea"/>
            </a:endParaRPr>
          </a:p>
          <a:p>
            <a:pPr marL="208955" lvl="1" indent="0">
              <a:buNone/>
            </a:pPr>
            <a:r>
              <a:rPr lang="en-US" altLang="ja-JP" dirty="0" err="1">
                <a:solidFill>
                  <a:schemeClr val="tx1"/>
                </a:solidFill>
                <a:latin typeface="+mn-ea"/>
              </a:rPr>
              <a:t>Hiroin</a:t>
            </a:r>
            <a:r>
              <a:rPr lang="en-US" altLang="ja-JP" dirty="0">
                <a:solidFill>
                  <a:schemeClr val="tx1"/>
                </a:solidFill>
                <a:latin typeface="+mn-ea"/>
              </a:rPr>
              <a:t> Wi-Fi</a:t>
            </a:r>
            <a:r>
              <a:rPr lang="ja-JP" altLang="en-US" dirty="0" err="1">
                <a:solidFill>
                  <a:schemeClr val="tx1"/>
                </a:solidFill>
                <a:latin typeface="+mn-ea"/>
              </a:rPr>
              <a:t>への</a:t>
            </a:r>
            <a:r>
              <a:rPr lang="ja-JP" altLang="en-US" dirty="0">
                <a:solidFill>
                  <a:schemeClr val="tx1"/>
                </a:solidFill>
                <a:latin typeface="+mn-ea"/>
              </a:rPr>
              <a:t>接続方法</a:t>
            </a:r>
            <a:endParaRPr lang="en-US" altLang="ja-JP" dirty="0">
              <a:solidFill>
                <a:schemeClr val="tx1"/>
              </a:solidFill>
              <a:latin typeface="+mn-ea"/>
            </a:endParaRPr>
          </a:p>
          <a:p>
            <a:pPr marL="208955" lvl="1" indent="0">
              <a:buNone/>
            </a:pPr>
            <a:r>
              <a:rPr lang="en-US" altLang="ja-JP" sz="1050" dirty="0">
                <a:solidFill>
                  <a:srgbClr val="0000CC"/>
                </a:solidFill>
                <a:latin typeface="+mn-ea"/>
                <a:hlinkClick r:id="rId4">
                  <a:extLst>
                    <a:ext uri="{A12FA001-AC4F-418D-AE19-62706E023703}">
                      <ahyp:hlinkClr xmlns:ahyp="http://schemas.microsoft.com/office/drawing/2018/hyperlinkcolor" val="tx"/>
                    </a:ext>
                  </a:extLst>
                </a:hlinkClick>
              </a:rPr>
              <a:t>http://www.cc.hirosaki-u.ac.jp/hiroin_wifi</a:t>
            </a:r>
            <a:endParaRPr lang="en-US" altLang="ja-JP" sz="1050" dirty="0">
              <a:solidFill>
                <a:srgbClr val="0000CC"/>
              </a:solidFill>
              <a:latin typeface="+mn-ea"/>
            </a:endParaRPr>
          </a:p>
          <a:p>
            <a:pPr marL="208955" lvl="1" indent="0">
              <a:buNone/>
            </a:pPr>
            <a:endParaRPr lang="en-US" altLang="ja-JP" dirty="0">
              <a:solidFill>
                <a:schemeClr val="tx1"/>
              </a:solidFill>
              <a:latin typeface="+mn-ea"/>
            </a:endParaRPr>
          </a:p>
          <a:p>
            <a:pPr marL="26120" indent="0">
              <a:buNone/>
            </a:pPr>
            <a:r>
              <a:rPr lang="ja-JP" altLang="en-US" sz="1200" dirty="0">
                <a:solidFill>
                  <a:schemeClr val="tx1"/>
                </a:solidFill>
                <a:latin typeface="+mn-ea"/>
              </a:rPr>
              <a:t>◎有線</a:t>
            </a:r>
            <a:r>
              <a:rPr lang="en-US" altLang="ja-JP" sz="1200" dirty="0">
                <a:solidFill>
                  <a:schemeClr val="tx1"/>
                </a:solidFill>
                <a:latin typeface="+mn-ea"/>
              </a:rPr>
              <a:t>LAN</a:t>
            </a:r>
            <a:r>
              <a:rPr lang="ja-JP" altLang="en-US" sz="1200" dirty="0">
                <a:solidFill>
                  <a:schemeClr val="tx1"/>
                </a:solidFill>
                <a:latin typeface="+mn-ea"/>
              </a:rPr>
              <a:t>の利用</a:t>
            </a:r>
            <a:endParaRPr lang="en-US" altLang="ja-JP" sz="1200" dirty="0">
              <a:solidFill>
                <a:schemeClr val="tx1"/>
              </a:solidFill>
              <a:latin typeface="+mn-ea"/>
            </a:endParaRPr>
          </a:p>
          <a:p>
            <a:pPr marL="208955" lvl="1" indent="0">
              <a:buNone/>
            </a:pPr>
            <a:r>
              <a:rPr lang="en-US" altLang="ja-JP" sz="1050" dirty="0">
                <a:solidFill>
                  <a:srgbClr val="0000CC"/>
                </a:solidFill>
                <a:latin typeface="+mn-ea"/>
                <a:hlinkClick r:id="rId5">
                  <a:extLst>
                    <a:ext uri="{A12FA001-AC4F-418D-AE19-62706E023703}">
                      <ahyp:hlinkClr xmlns:ahyp="http://schemas.microsoft.com/office/drawing/2018/hyperlinkcolor" val="tx"/>
                    </a:ext>
                  </a:extLst>
                </a:hlinkClick>
              </a:rPr>
              <a:t>https://itc.hirosaki-u.ac.jp/lan-riyou</a:t>
            </a:r>
            <a:endParaRPr lang="ja-JP" altLang="ja-JP" sz="1050" dirty="0">
              <a:solidFill>
                <a:srgbClr val="0000CC"/>
              </a:solidFill>
              <a:latin typeface="+mn-ea"/>
            </a:endParaRPr>
          </a:p>
          <a:p>
            <a:pPr marL="208955" lvl="1" indent="0">
              <a:buNone/>
            </a:pPr>
            <a:r>
              <a:rPr lang="en-US" altLang="ja-JP" dirty="0">
                <a:solidFill>
                  <a:schemeClr val="tx1"/>
                </a:solidFill>
                <a:latin typeface="+mn-ea"/>
              </a:rPr>
              <a:t>※</a:t>
            </a:r>
            <a:r>
              <a:rPr lang="ja-JP" altLang="en-US" dirty="0">
                <a:solidFill>
                  <a:schemeClr val="tx1"/>
                </a:solidFill>
                <a:latin typeface="+mn-ea"/>
              </a:rPr>
              <a:t> </a:t>
            </a:r>
            <a:r>
              <a:rPr lang="en-US" altLang="ja-JP" dirty="0" err="1">
                <a:solidFill>
                  <a:schemeClr val="tx1"/>
                </a:solidFill>
                <a:latin typeface="+mn-ea"/>
              </a:rPr>
              <a:t>Hiroin</a:t>
            </a:r>
            <a:r>
              <a:rPr lang="en-US" altLang="ja-JP" dirty="0">
                <a:solidFill>
                  <a:schemeClr val="tx1"/>
                </a:solidFill>
                <a:latin typeface="+mn-ea"/>
              </a:rPr>
              <a:t> ID</a:t>
            </a:r>
            <a:r>
              <a:rPr lang="ja-JP" altLang="en-US" dirty="0">
                <a:solidFill>
                  <a:schemeClr val="tx1"/>
                </a:solidFill>
                <a:latin typeface="+mn-ea"/>
              </a:rPr>
              <a:t>があれば利用可能。</a:t>
            </a:r>
            <a:endParaRPr lang="en-US" altLang="ja-JP" dirty="0">
              <a:solidFill>
                <a:schemeClr val="tx1"/>
              </a:solidFill>
              <a:latin typeface="+mn-ea"/>
            </a:endParaRPr>
          </a:p>
          <a:p>
            <a:pPr marL="208955" lvl="1" indent="0">
              <a:buNone/>
            </a:pPr>
            <a:endParaRPr lang="en-US" altLang="ja-JP" dirty="0">
              <a:solidFill>
                <a:schemeClr val="tx1"/>
              </a:solidFill>
              <a:latin typeface="+mn-ea"/>
            </a:endParaRPr>
          </a:p>
          <a:p>
            <a:pPr marL="26120" indent="0">
              <a:buNone/>
            </a:pPr>
            <a:r>
              <a:rPr lang="ja-JP" altLang="en-US" sz="1200" dirty="0">
                <a:solidFill>
                  <a:schemeClr val="tx1"/>
                </a:solidFill>
                <a:latin typeface="+mn-ea"/>
              </a:rPr>
              <a:t>◎弘前大学メールアドレス</a:t>
            </a:r>
            <a:endParaRPr lang="en-US" altLang="ja-JP" sz="1200" dirty="0">
              <a:solidFill>
                <a:schemeClr val="tx1"/>
              </a:solidFill>
              <a:latin typeface="+mn-ea"/>
            </a:endParaRPr>
          </a:p>
          <a:p>
            <a:pPr marL="208955" lvl="1" indent="0">
              <a:buNone/>
            </a:pPr>
            <a:r>
              <a:rPr lang="en-US" altLang="ja-JP" dirty="0">
                <a:solidFill>
                  <a:schemeClr val="tx1"/>
                </a:solidFill>
                <a:latin typeface="+mn-ea"/>
              </a:rPr>
              <a:t>*****@hirosaki-u.ac.jp </a:t>
            </a:r>
            <a:r>
              <a:rPr lang="ja-JP" altLang="en-US" dirty="0">
                <a:solidFill>
                  <a:schemeClr val="tx1"/>
                </a:solidFill>
                <a:latin typeface="+mn-ea"/>
              </a:rPr>
              <a:t>（</a:t>
            </a:r>
            <a:r>
              <a:rPr lang="en-US" altLang="ja-JP" dirty="0">
                <a:solidFill>
                  <a:schemeClr val="tx1"/>
                </a:solidFill>
                <a:latin typeface="+mn-ea"/>
              </a:rPr>
              <a:t>*****</a:t>
            </a:r>
            <a:r>
              <a:rPr lang="ja-JP" altLang="en-US" dirty="0">
                <a:solidFill>
                  <a:schemeClr val="tx1"/>
                </a:solidFill>
                <a:latin typeface="+mn-ea"/>
              </a:rPr>
              <a:t>は</a:t>
            </a:r>
            <a:r>
              <a:rPr lang="en-US" altLang="ja-JP" dirty="0" err="1">
                <a:solidFill>
                  <a:schemeClr val="tx1"/>
                </a:solidFill>
                <a:latin typeface="+mn-ea"/>
              </a:rPr>
              <a:t>Hiroin</a:t>
            </a:r>
            <a:r>
              <a:rPr lang="en-US" altLang="ja-JP" dirty="0">
                <a:solidFill>
                  <a:schemeClr val="tx1"/>
                </a:solidFill>
                <a:latin typeface="+mn-ea"/>
              </a:rPr>
              <a:t> ID</a:t>
            </a:r>
            <a:r>
              <a:rPr lang="ja-JP" altLang="en-US" dirty="0">
                <a:solidFill>
                  <a:schemeClr val="tx1"/>
                </a:solidFill>
                <a:latin typeface="+mn-ea"/>
              </a:rPr>
              <a:t>）</a:t>
            </a:r>
            <a:endParaRPr lang="en-US" altLang="ja-JP" dirty="0">
              <a:solidFill>
                <a:schemeClr val="tx1"/>
              </a:solidFill>
              <a:latin typeface="+mn-ea"/>
            </a:endParaRPr>
          </a:p>
          <a:p>
            <a:pPr marL="208955" lvl="1" indent="0">
              <a:buNone/>
            </a:pPr>
            <a:r>
              <a:rPr lang="ja-JP" altLang="en-US" dirty="0">
                <a:solidFill>
                  <a:schemeClr val="tx1"/>
                </a:solidFill>
                <a:latin typeface="+mn-ea"/>
              </a:rPr>
              <a:t>弘大メール </a:t>
            </a:r>
            <a:r>
              <a:rPr lang="en-US" altLang="ja-JP" dirty="0">
                <a:solidFill>
                  <a:schemeClr val="tx1"/>
                </a:solidFill>
                <a:latin typeface="+mn-ea"/>
              </a:rPr>
              <a:t>(Office 365) </a:t>
            </a:r>
            <a:r>
              <a:rPr lang="ja-JP" altLang="en-US" dirty="0">
                <a:solidFill>
                  <a:schemeClr val="tx1"/>
                </a:solidFill>
                <a:latin typeface="+mn-ea"/>
              </a:rPr>
              <a:t>の利用</a:t>
            </a:r>
            <a:endParaRPr lang="en-US" altLang="ja-JP" dirty="0">
              <a:solidFill>
                <a:schemeClr val="tx1"/>
              </a:solidFill>
              <a:latin typeface="+mn-ea"/>
            </a:endParaRPr>
          </a:p>
          <a:p>
            <a:pPr marL="208955" lvl="1" indent="0">
              <a:buNone/>
            </a:pPr>
            <a:r>
              <a:rPr lang="en-US" altLang="ja-JP" sz="1050" dirty="0">
                <a:solidFill>
                  <a:srgbClr val="0000CC"/>
                </a:solidFill>
                <a:latin typeface="+mn-ea"/>
                <a:hlinkClick r:id="rId6">
                  <a:extLst>
                    <a:ext uri="{A12FA001-AC4F-418D-AE19-62706E023703}">
                      <ahyp:hlinkClr xmlns:ahyp="http://schemas.microsoft.com/office/drawing/2018/hyperlinkcolor" val="tx"/>
                    </a:ext>
                  </a:extLst>
                </a:hlinkClick>
              </a:rPr>
              <a:t>https://itc.hirosaki-u.ac.jp/guide/office365-mail</a:t>
            </a:r>
            <a:endParaRPr lang="en-US" altLang="ja-JP" sz="1050" dirty="0">
              <a:solidFill>
                <a:srgbClr val="0000CC"/>
              </a:solidFill>
              <a:latin typeface="+mn-ea"/>
            </a:endParaRPr>
          </a:p>
          <a:p>
            <a:pPr marL="208955" lvl="1" indent="0">
              <a:buNone/>
            </a:pPr>
            <a:r>
              <a:rPr lang="en-US" altLang="ja-JP" dirty="0">
                <a:solidFill>
                  <a:schemeClr val="tx1"/>
                </a:solidFill>
                <a:latin typeface="+mn-ea"/>
              </a:rPr>
              <a:t>Office 365 </a:t>
            </a:r>
            <a:r>
              <a:rPr lang="ja-JP" altLang="en-US" dirty="0">
                <a:solidFill>
                  <a:schemeClr val="tx1"/>
                </a:solidFill>
                <a:latin typeface="+mn-ea"/>
              </a:rPr>
              <a:t>多要素認証の設定方法（必ず実施すること）</a:t>
            </a:r>
            <a:endParaRPr lang="en-US" altLang="ja-JP" dirty="0">
              <a:solidFill>
                <a:schemeClr val="tx1"/>
              </a:solidFill>
              <a:latin typeface="+mn-ea"/>
            </a:endParaRPr>
          </a:p>
          <a:p>
            <a:pPr marL="208955" lvl="1" indent="0">
              <a:buNone/>
            </a:pPr>
            <a:r>
              <a:rPr lang="en-US" altLang="ja-JP" sz="1050" dirty="0">
                <a:solidFill>
                  <a:srgbClr val="0000CC"/>
                </a:solidFill>
                <a:latin typeface="+mn-ea"/>
                <a:hlinkClick r:id="rId7">
                  <a:extLst>
                    <a:ext uri="{A12FA001-AC4F-418D-AE19-62706E023703}">
                      <ahyp:hlinkClr xmlns:ahyp="http://schemas.microsoft.com/office/drawing/2018/hyperlinkcolor" val="tx"/>
                    </a:ext>
                  </a:extLst>
                </a:hlinkClick>
              </a:rPr>
              <a:t>https://itc.hirosaki-u.ac.jp/mfa</a:t>
            </a:r>
            <a:endParaRPr lang="en-US" altLang="ja-JP" sz="1050" dirty="0">
              <a:solidFill>
                <a:srgbClr val="0000CC"/>
              </a:solidFill>
              <a:latin typeface="+mn-ea"/>
            </a:endParaRPr>
          </a:p>
          <a:p>
            <a:pPr marL="208955" lvl="1" indent="0">
              <a:buNone/>
            </a:pPr>
            <a:endParaRPr lang="en-US" altLang="ja-JP" dirty="0">
              <a:solidFill>
                <a:schemeClr val="tx1"/>
              </a:solidFill>
              <a:latin typeface="+mn-ea"/>
            </a:endParaRPr>
          </a:p>
          <a:p>
            <a:pPr marL="208955" lvl="1" indent="0">
              <a:buNone/>
            </a:pPr>
            <a:r>
              <a:rPr lang="ja-JP" altLang="en-US" dirty="0">
                <a:solidFill>
                  <a:schemeClr val="tx1"/>
                </a:solidFill>
                <a:latin typeface="+mn-ea"/>
              </a:rPr>
              <a:t>★メール設定が完了したら，以下のアドレスまで報告願います。</a:t>
            </a:r>
            <a:endParaRPr lang="en-US" altLang="ja-JP" dirty="0">
              <a:solidFill>
                <a:schemeClr val="tx1"/>
              </a:solidFill>
              <a:latin typeface="+mn-ea"/>
            </a:endParaRPr>
          </a:p>
          <a:p>
            <a:pPr marL="208955" lvl="1" indent="0">
              <a:buNone/>
            </a:pPr>
            <a:r>
              <a:rPr lang="ja-JP" altLang="en-US" dirty="0">
                <a:solidFill>
                  <a:schemeClr val="tx1"/>
                </a:solidFill>
                <a:latin typeface="+mn-ea"/>
              </a:rPr>
              <a:t>　総務担当：</a:t>
            </a:r>
            <a:r>
              <a:rPr lang="en-US" altLang="ja-JP" dirty="0">
                <a:solidFill>
                  <a:schemeClr val="tx1"/>
                </a:solidFill>
                <a:latin typeface="+mn-ea"/>
              </a:rPr>
              <a:t>jm2745@hirosaki-u.ac.jp</a:t>
            </a:r>
            <a:endParaRPr lang="ja-JP" altLang="en-US" dirty="0">
              <a:solidFill>
                <a:schemeClr val="tx1"/>
              </a:solidFill>
              <a:latin typeface="+mn-ea"/>
            </a:endParaRPr>
          </a:p>
          <a:p>
            <a:pPr marL="208955" lvl="1" indent="0">
              <a:buNone/>
            </a:pPr>
            <a:r>
              <a:rPr lang="ja-JP" altLang="en-US" dirty="0">
                <a:solidFill>
                  <a:schemeClr val="tx1"/>
                </a:solidFill>
                <a:latin typeface="+mn-ea"/>
              </a:rPr>
              <a:t>　総務担当：</a:t>
            </a:r>
            <a:r>
              <a:rPr lang="en-US" altLang="ja-JP" dirty="0">
                <a:solidFill>
                  <a:schemeClr val="tx1"/>
                </a:solidFill>
                <a:latin typeface="+mn-ea"/>
              </a:rPr>
              <a:t>jm2749@hirosaki-u.ac.jp</a:t>
            </a:r>
          </a:p>
          <a:p>
            <a:pPr marL="208955" lvl="1" indent="0">
              <a:buNone/>
            </a:pPr>
            <a:endParaRPr lang="en-US" altLang="ja-JP" dirty="0">
              <a:solidFill>
                <a:schemeClr val="tx1"/>
              </a:solidFill>
              <a:latin typeface="+mn-ea"/>
            </a:endParaRPr>
          </a:p>
          <a:p>
            <a:pPr marL="208955" lvl="1" indent="0">
              <a:buNone/>
            </a:pPr>
            <a:r>
              <a:rPr lang="ja-JP" altLang="en-US" dirty="0">
                <a:solidFill>
                  <a:schemeClr val="tx1"/>
                </a:solidFill>
                <a:latin typeface="+mn-ea"/>
              </a:rPr>
              <a:t>★大学から重要なメールが配信されますので，</a:t>
            </a:r>
            <a:endParaRPr lang="en-US" altLang="ja-JP" dirty="0">
              <a:solidFill>
                <a:schemeClr val="tx1"/>
              </a:solidFill>
              <a:latin typeface="+mn-ea"/>
            </a:endParaRPr>
          </a:p>
          <a:p>
            <a:pPr marL="208955" lvl="1" indent="0">
              <a:buNone/>
            </a:pPr>
            <a:r>
              <a:rPr lang="ja-JP" altLang="en-US" dirty="0">
                <a:solidFill>
                  <a:srgbClr val="FF0000"/>
                </a:solidFill>
                <a:latin typeface="+mn-ea"/>
              </a:rPr>
              <a:t>　こまめにメールをチェックしてください。</a:t>
            </a:r>
            <a:endParaRPr lang="en-US" altLang="ja-JP" dirty="0">
              <a:solidFill>
                <a:srgbClr val="FF0000"/>
              </a:solidFill>
              <a:latin typeface="+mn-ea"/>
            </a:endParaRPr>
          </a:p>
          <a:p>
            <a:pPr marL="208955" lvl="1" indent="0">
              <a:buNone/>
            </a:pPr>
            <a:endParaRPr lang="en-US" altLang="ja-JP" dirty="0">
              <a:latin typeface="+mn-ea"/>
            </a:endParaRPr>
          </a:p>
          <a:p>
            <a:pPr marL="26119" indent="0">
              <a:buNone/>
            </a:pPr>
            <a:endParaRPr lang="en-US" altLang="ja-JP" sz="1950" dirty="0">
              <a:latin typeface="+mn-ea"/>
            </a:endParaRPr>
          </a:p>
        </p:txBody>
      </p:sp>
      <p:sp>
        <p:nvSpPr>
          <p:cNvPr id="6" name="スライド番号プレースホルダー 3">
            <a:extLst>
              <a:ext uri="{FF2B5EF4-FFF2-40B4-BE49-F238E27FC236}">
                <a16:creationId xmlns:a16="http://schemas.microsoft.com/office/drawing/2014/main" id="{249DE73B-DD85-427B-9ED6-F7110EE153E5}"/>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1</a:t>
            </a:r>
          </a:p>
        </p:txBody>
      </p:sp>
      <p:sp>
        <p:nvSpPr>
          <p:cNvPr id="5" name="テキスト ボックス 4">
            <a:extLst>
              <a:ext uri="{FF2B5EF4-FFF2-40B4-BE49-F238E27FC236}">
                <a16:creationId xmlns:a16="http://schemas.microsoft.com/office/drawing/2014/main" id="{E00FFD50-8FE8-4C75-B5F4-A5BD3CA8C60F}"/>
              </a:ext>
            </a:extLst>
          </p:cNvPr>
          <p:cNvSpPr txBox="1"/>
          <p:nvPr/>
        </p:nvSpPr>
        <p:spPr>
          <a:xfrm>
            <a:off x="3997719" y="413385"/>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3751</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jm2745@hirosaki-u.ac.jp</a:t>
            </a:r>
            <a:endParaRPr kumimoji="1" lang="en-US" altLang="ja-JP" sz="1200" dirty="0">
              <a:latin typeface="+mj-ea"/>
              <a:ea typeface="+mj-ea"/>
            </a:endParaRPr>
          </a:p>
          <a:p>
            <a:r>
              <a:rPr kumimoji="1" lang="ja-JP" altLang="en-US" sz="1138" dirty="0"/>
              <a:t>　</a:t>
            </a:r>
          </a:p>
        </p:txBody>
      </p:sp>
    </p:spTree>
    <p:extLst>
      <p:ext uri="{BB962C8B-B14F-4D97-AF65-F5344CB8AC3E}">
        <p14:creationId xmlns:p14="http://schemas.microsoft.com/office/powerpoint/2010/main" val="129783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546670" y="359921"/>
            <a:ext cx="3928946" cy="380308"/>
          </a:xfrm>
        </p:spPr>
        <p:txBody>
          <a:bodyPr>
            <a:noAutofit/>
          </a:bodyPr>
          <a:lstStyle/>
          <a:p>
            <a:r>
              <a:rPr lang="ja-JP" altLang="en-US" sz="2000" dirty="0"/>
              <a:t>安全衛生教育</a:t>
            </a:r>
            <a:br>
              <a:rPr lang="ja-JP" altLang="ja-JP" sz="2000" dirty="0"/>
            </a:br>
            <a:endParaRPr kumimoji="1" lang="ja-JP" altLang="en-US" sz="2000" dirty="0"/>
          </a:p>
        </p:txBody>
      </p:sp>
      <p:sp>
        <p:nvSpPr>
          <p:cNvPr id="5" name="コンテンツ プレースホルダー 2">
            <a:extLst>
              <a:ext uri="{FF2B5EF4-FFF2-40B4-BE49-F238E27FC236}">
                <a16:creationId xmlns:a16="http://schemas.microsoft.com/office/drawing/2014/main" id="{B291D40B-308E-45D2-AAE4-D7936995817D}"/>
              </a:ext>
            </a:extLst>
          </p:cNvPr>
          <p:cNvSpPr txBox="1">
            <a:spLocks/>
          </p:cNvSpPr>
          <p:nvPr/>
        </p:nvSpPr>
        <p:spPr>
          <a:xfrm>
            <a:off x="546670" y="972605"/>
            <a:ext cx="6057330" cy="8432651"/>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rPr>
              <a:t>（１）安全衛生教育について</a:t>
            </a:r>
            <a:endParaRPr lang="en-US" altLang="ja-JP" sz="1200" dirty="0">
              <a:solidFill>
                <a:schemeClr val="tx1"/>
              </a:solidFill>
            </a:endParaRPr>
          </a:p>
          <a:p>
            <a:pPr marL="0" indent="0">
              <a:buNone/>
            </a:pPr>
            <a:endParaRPr lang="en-US" altLang="ja-JP" sz="1200" dirty="0">
              <a:solidFill>
                <a:schemeClr val="tx1"/>
              </a:solidFill>
            </a:endParaRPr>
          </a:p>
          <a:p>
            <a:pPr marL="0" indent="0">
              <a:buNone/>
            </a:pPr>
            <a:r>
              <a:rPr lang="ja-JP" altLang="en-US" sz="1200" dirty="0">
                <a:solidFill>
                  <a:schemeClr val="tx1"/>
                </a:solidFill>
              </a:rPr>
              <a:t>以下について，本学におけるすべての事業が，労働基準法，労働安全衛生法等の法規を遵守しつつ運営されることにより，事故及び火災等の発生が未然に防止され，また日常的な健康が維持されるとともに，その業務が円滑に遂行されるように，すべての職員に対して取るべき行動規範を示したものです。</a:t>
            </a:r>
            <a:endParaRPr lang="en-US" altLang="ja-JP" sz="1200" dirty="0">
              <a:solidFill>
                <a:schemeClr val="tx1"/>
              </a:solidFill>
            </a:endParaRPr>
          </a:p>
          <a:p>
            <a:pPr marL="0" indent="0">
              <a:buNone/>
            </a:pPr>
            <a:endParaRPr lang="en-US" altLang="ja-JP" sz="1200" dirty="0">
              <a:solidFill>
                <a:schemeClr val="tx1"/>
              </a:solidFill>
            </a:endParaRPr>
          </a:p>
          <a:p>
            <a:pPr marL="0" indent="0">
              <a:buNone/>
            </a:pPr>
            <a:r>
              <a:rPr lang="ja-JP" altLang="en-US" sz="1200" dirty="0">
                <a:solidFill>
                  <a:schemeClr val="tx1"/>
                </a:solidFill>
              </a:rPr>
              <a:t>本学で働かれる方々は，必ずガイドライン等を閲覧し，臨機応変に利用してください。</a:t>
            </a:r>
            <a:endParaRPr lang="en-US" altLang="ja-JP" sz="1200" dirty="0">
              <a:solidFill>
                <a:schemeClr val="tx1"/>
              </a:solidFill>
            </a:endParaRPr>
          </a:p>
          <a:p>
            <a:pPr marL="0" indent="0">
              <a:buNone/>
            </a:pPr>
            <a:endParaRPr lang="en-US" altLang="ja-JP" sz="1200" dirty="0">
              <a:solidFill>
                <a:schemeClr val="tx1"/>
              </a:solidFill>
            </a:endParaRPr>
          </a:p>
          <a:p>
            <a:pPr marL="0" indent="0">
              <a:buNone/>
            </a:pPr>
            <a:r>
              <a:rPr lang="ja-JP" altLang="en-US" sz="1200" dirty="0">
                <a:solidFill>
                  <a:schemeClr val="tx1"/>
                </a:solidFill>
              </a:rPr>
              <a:t>・弘前大学安全衛生管理指針（安全衛生ガイドライン）</a:t>
            </a:r>
            <a:endParaRPr lang="en-US" altLang="ja-JP" sz="1200" dirty="0">
              <a:solidFill>
                <a:schemeClr val="tx1"/>
              </a:solidFill>
            </a:endParaRPr>
          </a:p>
          <a:p>
            <a:pPr marL="0" indent="0">
              <a:buNone/>
            </a:pPr>
            <a:r>
              <a:rPr lang="ja-JP" altLang="en-US" sz="1200" dirty="0">
                <a:solidFill>
                  <a:schemeClr val="tx1"/>
                </a:solidFill>
              </a:rPr>
              <a:t>・安全の手引き</a:t>
            </a:r>
            <a:endParaRPr lang="en-US" altLang="ja-JP" sz="1200" dirty="0">
              <a:solidFill>
                <a:schemeClr val="tx1"/>
              </a:solidFill>
            </a:endParaRPr>
          </a:p>
          <a:p>
            <a:pPr marL="0" indent="0">
              <a:buNone/>
            </a:pPr>
            <a:r>
              <a:rPr lang="ja-JP" altLang="en-US" sz="1200" dirty="0">
                <a:solidFill>
                  <a:schemeClr val="tx1"/>
                </a:solidFill>
              </a:rPr>
              <a:t>・毒劇手引き</a:t>
            </a:r>
            <a:endParaRPr lang="en-US" altLang="ja-JP" sz="1200" dirty="0">
              <a:solidFill>
                <a:schemeClr val="tx1"/>
              </a:solidFill>
            </a:endParaRPr>
          </a:p>
          <a:p>
            <a:pPr marL="0" indent="0">
              <a:buNone/>
            </a:pPr>
            <a:endParaRPr lang="en-US" altLang="ja-JP" sz="1200" dirty="0">
              <a:solidFill>
                <a:schemeClr val="tx1"/>
              </a:solidFill>
            </a:endParaRPr>
          </a:p>
          <a:p>
            <a:pPr marL="0" indent="0">
              <a:buNone/>
            </a:pPr>
            <a:r>
              <a:rPr lang="ja-JP" altLang="en-US" sz="1200" dirty="0">
                <a:solidFill>
                  <a:schemeClr val="tx1"/>
                </a:solidFill>
              </a:rPr>
              <a:t>　　　</a:t>
            </a:r>
            <a:endParaRPr lang="en-US" altLang="ja-JP" sz="1200" dirty="0">
              <a:solidFill>
                <a:schemeClr val="tx1"/>
              </a:solidFill>
            </a:endParaRPr>
          </a:p>
          <a:p>
            <a:pPr marL="0" indent="0">
              <a:buNone/>
            </a:pPr>
            <a:endParaRPr lang="en-US" altLang="ja-JP" sz="975" dirty="0">
              <a:solidFill>
                <a:schemeClr val="tx1"/>
              </a:solidFill>
            </a:endParaRPr>
          </a:p>
          <a:p>
            <a:pPr marL="0" indent="0">
              <a:buNone/>
            </a:pPr>
            <a:endParaRPr lang="en-US" altLang="ja-JP" sz="975" dirty="0">
              <a:solidFill>
                <a:schemeClr val="tx1"/>
              </a:solidFill>
            </a:endParaRPr>
          </a:p>
          <a:p>
            <a:pPr marL="0" indent="0">
              <a:buNone/>
            </a:pPr>
            <a:r>
              <a:rPr lang="ja-JP" altLang="en-US" sz="1200" dirty="0">
                <a:solidFill>
                  <a:schemeClr val="tx1"/>
                </a:solidFill>
              </a:rPr>
              <a:t>（２）薬品を使用される方</a:t>
            </a:r>
            <a:endParaRPr lang="en-US" altLang="ja-JP" sz="1200" dirty="0">
              <a:solidFill>
                <a:schemeClr val="tx1"/>
              </a:solidFill>
            </a:endParaRPr>
          </a:p>
          <a:p>
            <a:pPr marL="0" indent="0">
              <a:buNone/>
            </a:pPr>
            <a:endParaRPr lang="en-US" altLang="ja-JP" sz="1200" dirty="0"/>
          </a:p>
          <a:p>
            <a:pPr marL="0" indent="0">
              <a:buNone/>
            </a:pPr>
            <a:r>
              <a:rPr lang="ja-JP" altLang="en-US" sz="1200" dirty="0">
                <a:solidFill>
                  <a:schemeClr val="tx1"/>
                </a:solidFill>
                <a:cs typeface="Tahoma" panose="020B0604030504040204" pitchFamily="34" charset="0"/>
              </a:rPr>
              <a:t>化学物質管理システム（</a:t>
            </a:r>
            <a:r>
              <a:rPr lang="en-US" altLang="ja-JP" sz="1200" dirty="0">
                <a:solidFill>
                  <a:schemeClr val="tx1"/>
                </a:solidFill>
                <a:cs typeface="Tahoma" panose="020B0604030504040204" pitchFamily="34" charset="0"/>
              </a:rPr>
              <a:t>IASO</a:t>
            </a:r>
            <a:r>
              <a:rPr lang="ja-JP" altLang="en-US" sz="1200" dirty="0">
                <a:solidFill>
                  <a:schemeClr val="tx1"/>
                </a:solidFill>
                <a:cs typeface="Tahoma" panose="020B0604030504040204" pitchFamily="34" charset="0"/>
              </a:rPr>
              <a:t>）へ薬品を登録するため，</a:t>
            </a:r>
            <a:endParaRPr lang="en-US" altLang="ja-JP" sz="1200" dirty="0">
              <a:solidFill>
                <a:schemeClr val="tx1"/>
              </a:solidFill>
              <a:cs typeface="Tahoma" panose="020B0604030504040204" pitchFamily="34" charset="0"/>
            </a:endParaRPr>
          </a:p>
          <a:p>
            <a:pPr marL="0" indent="0">
              <a:buNone/>
            </a:pPr>
            <a:r>
              <a:rPr lang="ja-JP" altLang="en-US" sz="1200" dirty="0">
                <a:solidFill>
                  <a:schemeClr val="tx1"/>
                </a:solidFill>
                <a:cs typeface="Tahoma" panose="020B0604030504040204" pitchFamily="34" charset="0"/>
              </a:rPr>
              <a:t>グループ</a:t>
            </a:r>
            <a:r>
              <a:rPr lang="en-US" altLang="ja-JP" sz="1200" dirty="0">
                <a:solidFill>
                  <a:schemeClr val="tx1"/>
                </a:solidFill>
                <a:cs typeface="Tahoma" panose="020B0604030504040204" pitchFamily="34" charset="0"/>
              </a:rPr>
              <a:t>ID</a:t>
            </a:r>
            <a:r>
              <a:rPr lang="ja-JP" altLang="en-US" sz="1200" dirty="0">
                <a:solidFill>
                  <a:schemeClr val="tx1"/>
                </a:solidFill>
                <a:cs typeface="Tahoma" panose="020B0604030504040204" pitchFamily="34" charset="0"/>
              </a:rPr>
              <a:t>と</a:t>
            </a:r>
            <a:r>
              <a:rPr lang="en-US" altLang="ja-JP" sz="1200" dirty="0">
                <a:solidFill>
                  <a:schemeClr val="tx1"/>
                </a:solidFill>
                <a:cs typeface="Tahoma" panose="020B0604030504040204" pitchFamily="34" charset="0"/>
              </a:rPr>
              <a:t>PW</a:t>
            </a:r>
            <a:r>
              <a:rPr lang="ja-JP" altLang="en-US" sz="1200" dirty="0">
                <a:solidFill>
                  <a:schemeClr val="tx1"/>
                </a:solidFill>
                <a:cs typeface="Tahoma" panose="020B0604030504040204" pitchFamily="34" charset="0"/>
              </a:rPr>
              <a:t>を取得してください。</a:t>
            </a:r>
            <a:endParaRPr lang="en-US" altLang="ja-JP" sz="1200" dirty="0">
              <a:solidFill>
                <a:schemeClr val="tx1"/>
              </a:solidFill>
              <a:cs typeface="Tahoma" panose="020B0604030504040204" pitchFamily="34" charset="0"/>
            </a:endParaRPr>
          </a:p>
          <a:p>
            <a:pPr marL="0" indent="0">
              <a:buNone/>
            </a:pPr>
            <a:endParaRPr lang="en-US" altLang="ja-JP" sz="1200" dirty="0">
              <a:solidFill>
                <a:schemeClr val="tx1"/>
              </a:solidFill>
              <a:cs typeface="Tahoma" panose="020B0604030504040204" pitchFamily="34" charset="0"/>
            </a:endParaRPr>
          </a:p>
          <a:p>
            <a:pPr marL="0" indent="0">
              <a:buNone/>
            </a:pPr>
            <a:endParaRPr lang="en-US" altLang="ja-JP" sz="1200" dirty="0">
              <a:solidFill>
                <a:schemeClr val="tx1"/>
              </a:solidFill>
              <a:cs typeface="Tahoma" panose="020B0604030504040204" pitchFamily="34" charset="0"/>
            </a:endParaRPr>
          </a:p>
          <a:p>
            <a:pPr marL="0" indent="0">
              <a:buNone/>
            </a:pPr>
            <a:endParaRPr lang="en-US" altLang="ja-JP" sz="1200" dirty="0"/>
          </a:p>
          <a:p>
            <a:pPr marL="0" indent="0">
              <a:buNone/>
            </a:pPr>
            <a:endParaRPr lang="en-US" altLang="ja-JP" sz="975" dirty="0"/>
          </a:p>
          <a:p>
            <a:endParaRPr lang="en-US" altLang="ja-JP" sz="1138" b="1" dirty="0"/>
          </a:p>
        </p:txBody>
      </p:sp>
      <p:sp>
        <p:nvSpPr>
          <p:cNvPr id="6" name="テキスト ボックス 5">
            <a:extLst>
              <a:ext uri="{FF2B5EF4-FFF2-40B4-BE49-F238E27FC236}">
                <a16:creationId xmlns:a16="http://schemas.microsoft.com/office/drawing/2014/main" id="{8C5F283C-1A61-479E-9B12-E45B06610830}"/>
              </a:ext>
            </a:extLst>
          </p:cNvPr>
          <p:cNvSpPr txBox="1"/>
          <p:nvPr/>
        </p:nvSpPr>
        <p:spPr>
          <a:xfrm>
            <a:off x="3977758" y="972605"/>
            <a:ext cx="2626242" cy="646331"/>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2749</a:t>
            </a:r>
          </a:p>
          <a:p>
            <a:r>
              <a:rPr lang="en-US" altLang="ja-JP" sz="1200" dirty="0">
                <a:latin typeface="+mn-ea"/>
              </a:rPr>
              <a:t>Mail</a:t>
            </a:r>
            <a:r>
              <a:rPr lang="ja-JP" altLang="en-US" sz="1200" dirty="0">
                <a:latin typeface="+mn-ea"/>
              </a:rPr>
              <a:t>：</a:t>
            </a:r>
            <a:r>
              <a:rPr lang="en-US" altLang="ja-JP" sz="1200" dirty="0">
                <a:latin typeface="+mn-ea"/>
              </a:rPr>
              <a:t>jm2749@hirosaki-u.ac.jp</a:t>
            </a:r>
            <a:endParaRPr kumimoji="1" lang="en-US" altLang="ja-JP" sz="1200" dirty="0">
              <a:latin typeface="+mn-ea"/>
            </a:endParaRPr>
          </a:p>
          <a:p>
            <a:r>
              <a:rPr kumimoji="1" lang="ja-JP" altLang="en-US" sz="1200" dirty="0">
                <a:latin typeface="+mn-ea"/>
              </a:rPr>
              <a:t>　</a:t>
            </a:r>
          </a:p>
        </p:txBody>
      </p:sp>
      <p:sp>
        <p:nvSpPr>
          <p:cNvPr id="10" name="テキスト ボックス 9">
            <a:extLst>
              <a:ext uri="{FF2B5EF4-FFF2-40B4-BE49-F238E27FC236}">
                <a16:creationId xmlns:a16="http://schemas.microsoft.com/office/drawing/2014/main" id="{A04EBD3A-5982-4E82-814A-D576271FD56F}"/>
              </a:ext>
            </a:extLst>
          </p:cNvPr>
          <p:cNvSpPr txBox="1"/>
          <p:nvPr/>
        </p:nvSpPr>
        <p:spPr>
          <a:xfrm>
            <a:off x="3465793" y="6520164"/>
            <a:ext cx="3392207" cy="461665"/>
          </a:xfrm>
          <a:prstGeom prst="rect">
            <a:avLst/>
          </a:prstGeom>
          <a:noFill/>
        </p:spPr>
        <p:txBody>
          <a:bodyPr wrap="square" rtlCol="0">
            <a:spAutoFit/>
          </a:bodyPr>
          <a:lstStyle/>
          <a:p>
            <a:r>
              <a:rPr kumimoji="1" lang="en-US" altLang="ja-JP" sz="1200" dirty="0">
                <a:latin typeface="+mn-ea"/>
              </a:rPr>
              <a:t>【</a:t>
            </a:r>
            <a:r>
              <a:rPr kumimoji="1" lang="ja-JP" altLang="en-US" sz="1200" dirty="0">
                <a:latin typeface="+mn-ea"/>
              </a:rPr>
              <a:t>連絡先</a:t>
            </a:r>
            <a:r>
              <a:rPr kumimoji="1" lang="en-US" altLang="ja-JP" sz="1200" dirty="0">
                <a:latin typeface="+mn-ea"/>
              </a:rPr>
              <a:t>】</a:t>
            </a:r>
            <a:r>
              <a:rPr kumimoji="1" lang="ja-JP" altLang="en-US" sz="1200" dirty="0">
                <a:latin typeface="+mn-ea"/>
              </a:rPr>
              <a:t>理工学研究科　藤嵜　内線</a:t>
            </a:r>
            <a:r>
              <a:rPr kumimoji="1" lang="en-US" altLang="ja-JP" sz="1200" dirty="0">
                <a:latin typeface="+mn-ea"/>
              </a:rPr>
              <a:t>3728</a:t>
            </a:r>
          </a:p>
          <a:p>
            <a:r>
              <a:rPr lang="ja-JP" altLang="en-US" sz="1200" dirty="0">
                <a:latin typeface="+mn-ea"/>
              </a:rPr>
              <a:t>　　　　　</a:t>
            </a:r>
            <a:r>
              <a:rPr lang="en-US" altLang="ja-JP" sz="1200" dirty="0">
                <a:latin typeface="+mn-ea"/>
              </a:rPr>
              <a:t>Mail</a:t>
            </a:r>
            <a:r>
              <a:rPr lang="ja-JP" altLang="en-US" sz="1200" dirty="0">
                <a:latin typeface="+mn-ea"/>
              </a:rPr>
              <a:t>：</a:t>
            </a:r>
            <a:r>
              <a:rPr lang="en-US" altLang="ja-JP" sz="1200" dirty="0">
                <a:latin typeface="+mn-ea"/>
              </a:rPr>
              <a:t>fujisaki@hirosaki-u.ac.jp</a:t>
            </a:r>
            <a:endParaRPr kumimoji="1" lang="en-US" altLang="ja-JP" sz="1200" dirty="0">
              <a:latin typeface="+mn-ea"/>
            </a:endParaRPr>
          </a:p>
        </p:txBody>
      </p:sp>
      <p:sp>
        <p:nvSpPr>
          <p:cNvPr id="7" name="スライド番号プレースホルダー 3">
            <a:extLst>
              <a:ext uri="{FF2B5EF4-FFF2-40B4-BE49-F238E27FC236}">
                <a16:creationId xmlns:a16="http://schemas.microsoft.com/office/drawing/2014/main" id="{95A6CFFB-4A56-4CA9-9E2F-A10362DF4D17}"/>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630" dirty="0">
                <a:solidFill>
                  <a:schemeClr val="tx1"/>
                </a:solidFill>
                <a:latin typeface="+mj-ea"/>
                <a:ea typeface="+mj-ea"/>
              </a:rPr>
              <a:t>19</a:t>
            </a:r>
          </a:p>
        </p:txBody>
      </p:sp>
    </p:spTree>
    <p:extLst>
      <p:ext uri="{BB962C8B-B14F-4D97-AF65-F5344CB8AC3E}">
        <p14:creationId xmlns:p14="http://schemas.microsoft.com/office/powerpoint/2010/main" val="132760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1FF8DCC1-F124-4095-84ED-CE26B69789DA}"/>
              </a:ext>
            </a:extLst>
          </p:cNvPr>
          <p:cNvSpPr>
            <a:spLocks noGrp="1"/>
          </p:cNvSpPr>
          <p:nvPr>
            <p:ph idx="1"/>
          </p:nvPr>
        </p:nvSpPr>
        <p:spPr>
          <a:xfrm>
            <a:off x="830459" y="3999621"/>
            <a:ext cx="4949334" cy="517454"/>
          </a:xfrm>
        </p:spPr>
        <p:txBody>
          <a:bodyPr>
            <a:noAutofit/>
          </a:bodyPr>
          <a:lstStyle/>
          <a:p>
            <a:pPr marL="0" indent="0" defTabSz="206052">
              <a:spcBef>
                <a:spcPts val="548"/>
              </a:spcBef>
              <a:buNone/>
            </a:pPr>
            <a:r>
              <a:rPr lang="ja-JP" altLang="en-US" sz="1050" dirty="0">
                <a:solidFill>
                  <a:schemeClr val="tx1"/>
                </a:solidFill>
              </a:rPr>
              <a:t>廃液ポリタンク発注サイト</a:t>
            </a:r>
            <a:endParaRPr lang="en-US" altLang="ja-JP" sz="1050" dirty="0">
              <a:solidFill>
                <a:schemeClr val="tx1"/>
              </a:solidFill>
            </a:endParaRPr>
          </a:p>
          <a:p>
            <a:pPr marL="0" indent="0" defTabSz="206052">
              <a:spcBef>
                <a:spcPts val="548"/>
              </a:spcBef>
              <a:buNone/>
            </a:pPr>
            <a:r>
              <a:rPr lang="en-US" altLang="ja-JP" sz="1050" dirty="0">
                <a:solidFill>
                  <a:srgbClr val="0000CC"/>
                </a:solidFill>
                <a:latin typeface="+mj-ea"/>
                <a:hlinkClick r:id="rId3">
                  <a:extLst>
                    <a:ext uri="{A12FA001-AC4F-418D-AE19-62706E023703}">
                      <ahyp:hlinkClr xmlns:ahyp="http://schemas.microsoft.com/office/drawing/2018/hyperlinkcolor" val="tx"/>
                    </a:ext>
                  </a:extLst>
                </a:hlinkClick>
              </a:rPr>
              <a:t>https://www.st.hirosaki-u.ac.jp/wastewater_poly_tank.html</a:t>
            </a:r>
            <a:endParaRPr lang="en-US" altLang="ja-JP" sz="1050" dirty="0">
              <a:solidFill>
                <a:srgbClr val="0000CC"/>
              </a:solidFill>
            </a:endParaRPr>
          </a:p>
          <a:p>
            <a:pPr marL="0" indent="0">
              <a:buNone/>
            </a:pPr>
            <a:endParaRPr lang="en-US" altLang="ja-JP" sz="1050" dirty="0"/>
          </a:p>
          <a:p>
            <a:pPr marL="417909" lvl="2" indent="0">
              <a:buNone/>
            </a:pPr>
            <a:endParaRPr lang="en-US" altLang="ja-JP" dirty="0"/>
          </a:p>
          <a:p>
            <a:pPr marL="417909" lvl="2" indent="0">
              <a:buNone/>
            </a:pPr>
            <a:endParaRPr lang="en-US" altLang="ja-JP" dirty="0"/>
          </a:p>
          <a:p>
            <a:pPr marL="330845" indent="0">
              <a:spcBef>
                <a:spcPts val="548"/>
              </a:spcBef>
              <a:buNone/>
            </a:pPr>
            <a:endParaRPr lang="en-US" altLang="ja-JP" sz="1050" dirty="0"/>
          </a:p>
          <a:p>
            <a:pPr marL="169050" indent="0">
              <a:buNone/>
            </a:pPr>
            <a:endParaRPr lang="en-US" altLang="ja-JP" sz="1050" dirty="0"/>
          </a:p>
          <a:p>
            <a:pPr marL="0" indent="0">
              <a:spcBef>
                <a:spcPts val="823"/>
              </a:spcBef>
              <a:buNone/>
            </a:pPr>
            <a:endParaRPr lang="en-US" altLang="ja-JP" sz="1050" b="1" dirty="0">
              <a:solidFill>
                <a:srgbClr val="0070C0"/>
              </a:solidFill>
            </a:endParaRPr>
          </a:p>
          <a:p>
            <a:pPr marL="0" indent="0">
              <a:spcBef>
                <a:spcPts val="823"/>
              </a:spcBef>
              <a:buNone/>
            </a:pPr>
            <a:endParaRPr lang="en-US" altLang="ja-JP" sz="1050" dirty="0"/>
          </a:p>
          <a:p>
            <a:pPr marL="0" indent="0">
              <a:buNone/>
            </a:pPr>
            <a:endParaRPr lang="en-US" altLang="ja-JP" sz="1050" b="1" dirty="0">
              <a:solidFill>
                <a:schemeClr val="accent6"/>
              </a:solidFill>
            </a:endParaRPr>
          </a:p>
          <a:p>
            <a:pPr marL="0" indent="0">
              <a:buNone/>
            </a:pPr>
            <a:endParaRPr lang="en-US" altLang="ja-JP" sz="1050" dirty="0"/>
          </a:p>
        </p:txBody>
      </p:sp>
      <p:sp>
        <p:nvSpPr>
          <p:cNvPr id="17" name="コンテンツ プレースホルダー 2">
            <a:extLst>
              <a:ext uri="{FF2B5EF4-FFF2-40B4-BE49-F238E27FC236}">
                <a16:creationId xmlns:a16="http://schemas.microsoft.com/office/drawing/2014/main" id="{1FF8DCC1-F124-4095-84ED-CE26B69789DA}"/>
              </a:ext>
            </a:extLst>
          </p:cNvPr>
          <p:cNvSpPr txBox="1">
            <a:spLocks/>
          </p:cNvSpPr>
          <p:nvPr/>
        </p:nvSpPr>
        <p:spPr>
          <a:xfrm>
            <a:off x="319445" y="675085"/>
            <a:ext cx="5971362" cy="2971831"/>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defTabSz="206052">
              <a:spcBef>
                <a:spcPts val="548"/>
              </a:spcBef>
              <a:buNone/>
            </a:pPr>
            <a:r>
              <a:rPr lang="ja-JP" altLang="en-US" sz="1200" dirty="0">
                <a:solidFill>
                  <a:schemeClr val="tx1"/>
                </a:solidFill>
                <a:latin typeface="+mj-ea"/>
                <a:ea typeface="+mj-ea"/>
              </a:rPr>
              <a:t>（３）廃液処理方法</a:t>
            </a:r>
            <a:endParaRPr lang="en-US" altLang="ja-JP" sz="1200" dirty="0">
              <a:solidFill>
                <a:schemeClr val="tx1"/>
              </a:solidFill>
              <a:latin typeface="+mj-ea"/>
              <a:ea typeface="+mj-ea"/>
            </a:endParaRPr>
          </a:p>
          <a:p>
            <a:pPr marL="0" indent="0" defTabSz="206052">
              <a:spcBef>
                <a:spcPts val="548"/>
              </a:spcBef>
              <a:buNone/>
            </a:pPr>
            <a:endParaRPr lang="en-US" altLang="ja-JP" sz="1200" dirty="0">
              <a:solidFill>
                <a:schemeClr val="tx1"/>
              </a:solidFill>
              <a:latin typeface="+mj-ea"/>
              <a:ea typeface="+mj-ea"/>
            </a:endParaRPr>
          </a:p>
          <a:p>
            <a:pPr marL="0" indent="0" defTabSz="206052">
              <a:spcBef>
                <a:spcPts val="548"/>
              </a:spcBef>
              <a:buNone/>
            </a:pPr>
            <a:endParaRPr lang="en-US" altLang="ja-JP" sz="1200" dirty="0">
              <a:solidFill>
                <a:schemeClr val="tx1"/>
              </a:solidFill>
              <a:latin typeface="+mj-ea"/>
              <a:ea typeface="+mj-ea"/>
            </a:endParaRPr>
          </a:p>
          <a:p>
            <a:pPr marL="0" indent="0" defTabSz="206052">
              <a:spcBef>
                <a:spcPts val="548"/>
              </a:spcBef>
              <a:buNone/>
            </a:pPr>
            <a:endParaRPr lang="en-US" altLang="ja-JP" sz="1200" dirty="0">
              <a:solidFill>
                <a:schemeClr val="tx1"/>
              </a:solidFill>
              <a:latin typeface="+mj-ea"/>
              <a:ea typeface="+mj-ea"/>
            </a:endParaRPr>
          </a:p>
          <a:p>
            <a:pPr lvl="2">
              <a:buFont typeface="Arial" panose="020B0604020202020204" pitchFamily="34" charset="0"/>
              <a:buChar char="•"/>
            </a:pPr>
            <a:r>
              <a:rPr lang="ja-JP" altLang="en-US" sz="1200" dirty="0">
                <a:solidFill>
                  <a:schemeClr val="tx1"/>
                </a:solidFill>
                <a:latin typeface="+mj-ea"/>
                <a:ea typeface="+mj-ea"/>
              </a:rPr>
              <a:t>廃液用ポリタン</a:t>
            </a:r>
            <a:r>
              <a:rPr lang="ja-JP" altLang="en-US" sz="1200" spc="-275" dirty="0">
                <a:solidFill>
                  <a:schemeClr val="tx1"/>
                </a:solidFill>
                <a:latin typeface="+mj-ea"/>
                <a:ea typeface="+mj-ea"/>
              </a:rPr>
              <a:t>ク</a:t>
            </a:r>
            <a:r>
              <a:rPr lang="ja-JP" altLang="en-US" sz="1200" dirty="0">
                <a:solidFill>
                  <a:schemeClr val="tx1"/>
                </a:solidFill>
                <a:latin typeface="+mj-ea"/>
                <a:ea typeface="+mj-ea"/>
              </a:rPr>
              <a:t>（大学が購入</a:t>
            </a:r>
            <a:r>
              <a:rPr lang="ja-JP" altLang="en-US" sz="1200" spc="-275" dirty="0">
                <a:solidFill>
                  <a:schemeClr val="tx1"/>
                </a:solidFill>
                <a:latin typeface="+mj-ea"/>
                <a:ea typeface="+mj-ea"/>
              </a:rPr>
              <a:t>）</a:t>
            </a:r>
            <a:r>
              <a:rPr lang="ja-JP" altLang="en-US" sz="1200" dirty="0">
                <a:solidFill>
                  <a:schemeClr val="tx1"/>
                </a:solidFill>
                <a:latin typeface="+mj-ea"/>
                <a:ea typeface="+mj-ea"/>
              </a:rPr>
              <a:t>に入れて，</a:t>
            </a:r>
            <a:r>
              <a:rPr lang="ja-JP" altLang="en-US" sz="1200" spc="92" dirty="0">
                <a:solidFill>
                  <a:schemeClr val="tx1"/>
                </a:solidFill>
                <a:latin typeface="+mj-ea"/>
                <a:ea typeface="+mj-ea"/>
              </a:rPr>
              <a:t>月</a:t>
            </a:r>
            <a:r>
              <a:rPr lang="en-US" altLang="ja-JP" sz="1200" spc="92" dirty="0">
                <a:solidFill>
                  <a:schemeClr val="tx1"/>
                </a:solidFill>
                <a:latin typeface="+mj-ea"/>
                <a:ea typeface="+mj-ea"/>
                <a:cs typeface="Tahoma" panose="020B0604030504040204" pitchFamily="34" charset="0"/>
              </a:rPr>
              <a:t>1</a:t>
            </a:r>
            <a:r>
              <a:rPr lang="ja-JP" altLang="en-US" sz="1200" dirty="0">
                <a:solidFill>
                  <a:schemeClr val="tx1"/>
                </a:solidFill>
                <a:latin typeface="+mj-ea"/>
                <a:ea typeface="+mj-ea"/>
              </a:rPr>
              <a:t>回の回収日に</a:t>
            </a:r>
            <a:endParaRPr lang="en-US" altLang="ja-JP" sz="1200" dirty="0">
              <a:solidFill>
                <a:schemeClr val="tx1"/>
              </a:solidFill>
              <a:latin typeface="+mj-ea"/>
              <a:ea typeface="+mj-ea"/>
            </a:endParaRPr>
          </a:p>
          <a:p>
            <a:pPr marL="557213" lvl="2" indent="0">
              <a:buNone/>
            </a:pPr>
            <a:r>
              <a:rPr lang="ja-JP" altLang="en-US" sz="1200" dirty="0">
                <a:solidFill>
                  <a:schemeClr val="tx1"/>
                </a:solidFill>
                <a:latin typeface="+mj-ea"/>
                <a:ea typeface="+mj-ea"/>
              </a:rPr>
              <a:t>　　搬出してください。</a:t>
            </a:r>
            <a:endParaRPr lang="en-US" altLang="ja-JP" sz="1200" dirty="0">
              <a:solidFill>
                <a:schemeClr val="tx1"/>
              </a:solidFill>
              <a:latin typeface="+mj-ea"/>
              <a:ea typeface="+mj-ea"/>
            </a:endParaRPr>
          </a:p>
          <a:p>
            <a:pPr lvl="2">
              <a:buFont typeface="Arial" panose="020B0604020202020204" pitchFamily="34" charset="0"/>
              <a:buChar char="•"/>
            </a:pPr>
            <a:r>
              <a:rPr lang="ja-JP" altLang="en-US" sz="1200" dirty="0">
                <a:solidFill>
                  <a:schemeClr val="tx1"/>
                </a:solidFill>
                <a:latin typeface="+mj-ea"/>
                <a:ea typeface="+mj-ea"/>
              </a:rPr>
              <a:t>詳細は，回収日</a:t>
            </a:r>
            <a:r>
              <a:rPr lang="ja-JP" altLang="en-US" sz="1200" spc="92" dirty="0">
                <a:solidFill>
                  <a:schemeClr val="tx1"/>
                </a:solidFill>
                <a:latin typeface="+mj-ea"/>
                <a:ea typeface="+mj-ea"/>
              </a:rPr>
              <a:t>の</a:t>
            </a:r>
            <a:r>
              <a:rPr lang="en-US" altLang="ja-JP" sz="1200" spc="92" dirty="0">
                <a:solidFill>
                  <a:schemeClr val="tx1"/>
                </a:solidFill>
                <a:latin typeface="+mj-ea"/>
                <a:ea typeface="+mj-ea"/>
                <a:cs typeface="Tahoma" panose="020B0604030504040204" pitchFamily="34" charset="0"/>
              </a:rPr>
              <a:t>1</a:t>
            </a:r>
            <a:r>
              <a:rPr lang="ja-JP" altLang="en-US" sz="1200" spc="92" dirty="0">
                <a:solidFill>
                  <a:schemeClr val="tx1"/>
                </a:solidFill>
                <a:latin typeface="+mj-ea"/>
                <a:ea typeface="+mj-ea"/>
                <a:cs typeface="Tahoma" panose="020B0604030504040204" pitchFamily="34" charset="0"/>
              </a:rPr>
              <a:t>～</a:t>
            </a:r>
            <a:r>
              <a:rPr lang="en-US" altLang="ja-JP" sz="1200" spc="92" dirty="0">
                <a:solidFill>
                  <a:schemeClr val="tx1"/>
                </a:solidFill>
                <a:latin typeface="+mj-ea"/>
                <a:ea typeface="+mj-ea"/>
                <a:cs typeface="Tahoma" panose="020B0604030504040204" pitchFamily="34" charset="0"/>
              </a:rPr>
              <a:t>2</a:t>
            </a:r>
            <a:r>
              <a:rPr lang="ja-JP" altLang="en-US" sz="1200" dirty="0">
                <a:solidFill>
                  <a:schemeClr val="tx1"/>
                </a:solidFill>
                <a:latin typeface="+mj-ea"/>
                <a:ea typeface="+mj-ea"/>
              </a:rPr>
              <a:t>週間前に総務担当からメールで通知します。</a:t>
            </a:r>
            <a:endParaRPr lang="en-US" altLang="ja-JP" sz="1200" dirty="0">
              <a:solidFill>
                <a:schemeClr val="tx1"/>
              </a:solidFill>
              <a:latin typeface="+mj-ea"/>
              <a:ea typeface="+mj-ea"/>
            </a:endParaRPr>
          </a:p>
          <a:p>
            <a:pPr lvl="2">
              <a:buFont typeface="Arial" panose="020B0604020202020204" pitchFamily="34" charset="0"/>
              <a:buChar char="•"/>
            </a:pPr>
            <a:r>
              <a:rPr lang="ja-JP" altLang="en-US" sz="1200" dirty="0">
                <a:solidFill>
                  <a:schemeClr val="tx1"/>
                </a:solidFill>
                <a:latin typeface="+mj-ea"/>
                <a:ea typeface="+mj-ea"/>
              </a:rPr>
              <a:t>廃液用ポリタンクに貼付する記録用紙は総務担当にあります。</a:t>
            </a:r>
            <a:endParaRPr lang="en-US" altLang="ja-JP" sz="1200" dirty="0">
              <a:solidFill>
                <a:schemeClr val="tx1"/>
              </a:solidFill>
              <a:latin typeface="+mj-ea"/>
              <a:ea typeface="+mj-ea"/>
            </a:endParaRPr>
          </a:p>
          <a:p>
            <a:pPr lvl="2">
              <a:buFont typeface="Arial" panose="020B0604020202020204" pitchFamily="34" charset="0"/>
              <a:buChar char="•"/>
            </a:pPr>
            <a:r>
              <a:rPr lang="ja-JP" altLang="en-US" sz="1200" dirty="0">
                <a:solidFill>
                  <a:schemeClr val="tx1"/>
                </a:solidFill>
                <a:latin typeface="+mj-ea"/>
                <a:ea typeface="+mj-ea"/>
              </a:rPr>
              <a:t>廃液用ポリタンクは以下のサイトから発注できます。</a:t>
            </a:r>
            <a:r>
              <a:rPr lang="ja-JP" altLang="en-US" sz="1200" dirty="0">
                <a:latin typeface="+mj-ea"/>
                <a:ea typeface="+mj-ea"/>
              </a:rPr>
              <a:t>　</a:t>
            </a:r>
            <a:endParaRPr lang="en-US" altLang="ja-JP" sz="1200" dirty="0">
              <a:solidFill>
                <a:schemeClr val="tx1"/>
              </a:solidFill>
              <a:latin typeface="+mj-ea"/>
              <a:ea typeface="+mj-ea"/>
            </a:endParaRPr>
          </a:p>
          <a:p>
            <a:pPr lvl="2">
              <a:buFont typeface="Arial" panose="020B0604020202020204" pitchFamily="34" charset="0"/>
              <a:buChar char="•"/>
            </a:pPr>
            <a:r>
              <a:rPr lang="ja-JP" altLang="en-US" sz="1200" dirty="0">
                <a:solidFill>
                  <a:schemeClr val="tx1"/>
                </a:solidFill>
                <a:latin typeface="+mj-ea"/>
                <a:ea typeface="+mj-ea"/>
              </a:rPr>
              <a:t>廃液処理の手引きをお渡ししますので，総務担当へ連絡願います。</a:t>
            </a:r>
            <a:endParaRPr lang="en-US" altLang="ja-JP" sz="1200" dirty="0">
              <a:latin typeface="+mj-ea"/>
              <a:ea typeface="+mj-ea"/>
            </a:endParaRPr>
          </a:p>
        </p:txBody>
      </p:sp>
      <p:grpSp>
        <p:nvGrpSpPr>
          <p:cNvPr id="3" name="グループ化 2">
            <a:extLst>
              <a:ext uri="{FF2B5EF4-FFF2-40B4-BE49-F238E27FC236}">
                <a16:creationId xmlns:a16="http://schemas.microsoft.com/office/drawing/2014/main" id="{CB31E1B4-1A48-427E-9940-E05BC69F2F5C}"/>
              </a:ext>
            </a:extLst>
          </p:cNvPr>
          <p:cNvGrpSpPr/>
          <p:nvPr/>
        </p:nvGrpSpPr>
        <p:grpSpPr>
          <a:xfrm>
            <a:off x="1268703" y="5513437"/>
            <a:ext cx="4769655" cy="3624622"/>
            <a:chOff x="491573" y="5196672"/>
            <a:chExt cx="5870344" cy="4461073"/>
          </a:xfrm>
        </p:grpSpPr>
        <p:pic>
          <p:nvPicPr>
            <p:cNvPr id="13" name="図 12" descr="スクリーンショットの画面&#10;&#10;自動的に生成された説明">
              <a:extLst>
                <a:ext uri="{FF2B5EF4-FFF2-40B4-BE49-F238E27FC236}">
                  <a16:creationId xmlns:a16="http://schemas.microsoft.com/office/drawing/2014/main" id="{2EE50849-582E-43AC-AE09-E42EF72C9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73" y="5196672"/>
              <a:ext cx="5870344" cy="4461073"/>
            </a:xfrm>
            <a:prstGeom prst="rect">
              <a:avLst/>
            </a:prstGeom>
            <a:ln>
              <a:solidFill>
                <a:schemeClr val="tx1"/>
              </a:solidFill>
            </a:ln>
          </p:spPr>
        </p:pic>
        <p:sp>
          <p:nvSpPr>
            <p:cNvPr id="15" name="テキスト ボックス 14">
              <a:extLst>
                <a:ext uri="{FF2B5EF4-FFF2-40B4-BE49-F238E27FC236}">
                  <a16:creationId xmlns:a16="http://schemas.microsoft.com/office/drawing/2014/main" id="{830F2C13-3C5D-4C17-B2F6-F75EFAFADBAB}"/>
                </a:ext>
              </a:extLst>
            </p:cNvPr>
            <p:cNvSpPr txBox="1"/>
            <p:nvPr/>
          </p:nvSpPr>
          <p:spPr>
            <a:xfrm>
              <a:off x="1510582" y="9158267"/>
              <a:ext cx="3832326" cy="329164"/>
            </a:xfrm>
            <a:prstGeom prst="rect">
              <a:avLst/>
            </a:prstGeom>
            <a:solidFill>
              <a:schemeClr val="bg1"/>
            </a:solidFill>
            <a:ln>
              <a:solidFill>
                <a:schemeClr val="tx1"/>
              </a:solidFill>
            </a:ln>
          </p:spPr>
          <p:txBody>
            <a:bodyPr wrap="square" rtlCol="0">
              <a:spAutoFit/>
            </a:bodyPr>
            <a:lstStyle/>
            <a:p>
              <a:r>
                <a:rPr kumimoji="1" lang="ja-JP" altLang="en-US" sz="1138" b="1" dirty="0">
                  <a:solidFill>
                    <a:srgbClr val="FF0000"/>
                  </a:solidFill>
                </a:rPr>
                <a:t>理工</a:t>
              </a:r>
              <a:r>
                <a:rPr kumimoji="1" lang="en-US" altLang="ja-JP" sz="1138" b="1" dirty="0">
                  <a:solidFill>
                    <a:srgbClr val="FF0000"/>
                  </a:solidFill>
                  <a:cs typeface="Tahoma" panose="020B0604030504040204" pitchFamily="34" charset="0"/>
                </a:rPr>
                <a:t>HP</a:t>
              </a:r>
              <a:r>
                <a:rPr kumimoji="1" lang="ja-JP" altLang="en-US" sz="1138" b="1" dirty="0">
                  <a:solidFill>
                    <a:srgbClr val="FF0000"/>
                  </a:solidFill>
                </a:rPr>
                <a:t>の「事務からのお知らせ」をクリック</a:t>
              </a:r>
              <a:endParaRPr kumimoji="1" lang="en-US" altLang="ja-JP" sz="1138" b="1" dirty="0">
                <a:solidFill>
                  <a:srgbClr val="FF0000"/>
                </a:solidFill>
              </a:endParaRPr>
            </a:p>
          </p:txBody>
        </p:sp>
        <p:sp>
          <p:nvSpPr>
            <p:cNvPr id="6" name="正方形/長方形 5"/>
            <p:cNvSpPr/>
            <p:nvPr/>
          </p:nvSpPr>
          <p:spPr>
            <a:xfrm>
              <a:off x="5027951" y="7819430"/>
              <a:ext cx="1134451" cy="3212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 name="右矢印 6"/>
            <p:cNvSpPr/>
            <p:nvPr/>
          </p:nvSpPr>
          <p:spPr>
            <a:xfrm rot="19503891">
              <a:off x="3608269" y="8411197"/>
              <a:ext cx="1397937" cy="335095"/>
            </a:xfrm>
            <a:prstGeom prst="rightArrow">
              <a:avLst>
                <a:gd name="adj1" fmla="val 50000"/>
                <a:gd name="adj2" fmla="val 82714"/>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10" name="スライド番号プレースホルダー 3">
            <a:extLst>
              <a:ext uri="{FF2B5EF4-FFF2-40B4-BE49-F238E27FC236}">
                <a16:creationId xmlns:a16="http://schemas.microsoft.com/office/drawing/2014/main" id="{1FF44296-93CA-4CF9-9EC0-5BC82B8D4148}"/>
              </a:ext>
            </a:extLst>
          </p:cNvPr>
          <p:cNvSpPr txBox="1">
            <a:spLocks/>
          </p:cNvSpPr>
          <p:nvPr/>
        </p:nvSpPr>
        <p:spPr>
          <a:xfrm>
            <a:off x="1042340" y="4879516"/>
            <a:ext cx="452725" cy="527403"/>
          </a:xfrm>
          <a:prstGeom prst="rect">
            <a:avLst/>
          </a:prstGeom>
        </p:spPr>
        <p:txBody>
          <a:bodyPr vert="horz" lIns="74295" tIns="37148" rIns="74295" bIns="37148" rtlCol="0" anchor="ctr" anchorCtr="1"/>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1625" dirty="0">
                <a:solidFill>
                  <a:schemeClr val="tx1"/>
                </a:solidFill>
              </a:rPr>
              <a:t>①</a:t>
            </a:r>
          </a:p>
        </p:txBody>
      </p:sp>
      <p:sp>
        <p:nvSpPr>
          <p:cNvPr id="12" name="テキスト ボックス 11">
            <a:extLst>
              <a:ext uri="{FF2B5EF4-FFF2-40B4-BE49-F238E27FC236}">
                <a16:creationId xmlns:a16="http://schemas.microsoft.com/office/drawing/2014/main" id="{ABA6C8A9-782A-40E7-B1F5-B849BA46B8CC}"/>
              </a:ext>
            </a:extLst>
          </p:cNvPr>
          <p:cNvSpPr txBox="1"/>
          <p:nvPr/>
        </p:nvSpPr>
        <p:spPr>
          <a:xfrm>
            <a:off x="3703901" y="675086"/>
            <a:ext cx="2626242" cy="646331"/>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3746</a:t>
            </a:r>
          </a:p>
          <a:p>
            <a:r>
              <a:rPr lang="en-US" altLang="ja-JP" sz="1200" dirty="0">
                <a:latin typeface="+mn-ea"/>
              </a:rPr>
              <a:t>Mail</a:t>
            </a:r>
            <a:r>
              <a:rPr lang="ja-JP" altLang="en-US" sz="1200" dirty="0">
                <a:latin typeface="+mn-ea"/>
              </a:rPr>
              <a:t>：</a:t>
            </a:r>
            <a:r>
              <a:rPr lang="en-US" altLang="ja-JP" sz="1200" dirty="0">
                <a:latin typeface="+mn-ea"/>
              </a:rPr>
              <a:t>jm3746@hirosaki-u.ac.jp</a:t>
            </a:r>
            <a:endParaRPr kumimoji="1" lang="en-US" altLang="ja-JP" sz="1200" dirty="0">
              <a:latin typeface="+mn-ea"/>
            </a:endParaRPr>
          </a:p>
          <a:p>
            <a:r>
              <a:rPr kumimoji="1" lang="ja-JP" altLang="en-US" sz="1200" dirty="0">
                <a:latin typeface="+mn-ea"/>
              </a:rPr>
              <a:t>　</a:t>
            </a:r>
          </a:p>
        </p:txBody>
      </p:sp>
      <p:sp>
        <p:nvSpPr>
          <p:cNvPr id="14" name="スライド番号プレースホルダー 3">
            <a:extLst>
              <a:ext uri="{FF2B5EF4-FFF2-40B4-BE49-F238E27FC236}">
                <a16:creationId xmlns:a16="http://schemas.microsoft.com/office/drawing/2014/main" id="{4C896ECD-DAA0-4468-86E3-F8CCF742AB0A}"/>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630" dirty="0">
                <a:solidFill>
                  <a:schemeClr val="tx1"/>
                </a:solidFill>
                <a:latin typeface="+mj-ea"/>
                <a:ea typeface="+mj-ea"/>
              </a:rPr>
              <a:t>20</a:t>
            </a:r>
          </a:p>
        </p:txBody>
      </p:sp>
    </p:spTree>
    <p:extLst>
      <p:ext uri="{BB962C8B-B14F-4D97-AF65-F5344CB8AC3E}">
        <p14:creationId xmlns:p14="http://schemas.microsoft.com/office/powerpoint/2010/main" val="235107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DE5D28AF-0C73-48E1-8A00-ED405963B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22" y="697093"/>
            <a:ext cx="4870774" cy="3886525"/>
          </a:xfrm>
          <a:prstGeom prst="rect">
            <a:avLst/>
          </a:prstGeom>
          <a:ln w="9525">
            <a:solidFill>
              <a:schemeClr val="tx1"/>
            </a:solidFill>
          </a:ln>
        </p:spPr>
      </p:pic>
      <p:sp>
        <p:nvSpPr>
          <p:cNvPr id="7" name="矢印: 下 6">
            <a:extLst>
              <a:ext uri="{FF2B5EF4-FFF2-40B4-BE49-F238E27FC236}">
                <a16:creationId xmlns:a16="http://schemas.microsoft.com/office/drawing/2014/main" id="{32E4D27F-7BF2-4C6C-8BF2-74DE98AF2E82}"/>
              </a:ext>
            </a:extLst>
          </p:cNvPr>
          <p:cNvSpPr/>
          <p:nvPr/>
        </p:nvSpPr>
        <p:spPr>
          <a:xfrm rot="5400000">
            <a:off x="3532837" y="4240524"/>
            <a:ext cx="166678" cy="399721"/>
          </a:xfrm>
          <a:prstGeom prst="downArrow">
            <a:avLst>
              <a:gd name="adj1" fmla="val 50000"/>
              <a:gd name="adj2" fmla="val 964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23"/>
          </a:p>
        </p:txBody>
      </p:sp>
      <p:sp>
        <p:nvSpPr>
          <p:cNvPr id="8" name="テキスト ボックス 7">
            <a:extLst>
              <a:ext uri="{FF2B5EF4-FFF2-40B4-BE49-F238E27FC236}">
                <a16:creationId xmlns:a16="http://schemas.microsoft.com/office/drawing/2014/main" id="{DB9593C3-F5BB-419A-828A-268332BC840F}"/>
              </a:ext>
            </a:extLst>
          </p:cNvPr>
          <p:cNvSpPr txBox="1"/>
          <p:nvPr/>
        </p:nvSpPr>
        <p:spPr>
          <a:xfrm>
            <a:off x="3833979" y="4333774"/>
            <a:ext cx="1472373" cy="267446"/>
          </a:xfrm>
          <a:prstGeom prst="rect">
            <a:avLst/>
          </a:prstGeom>
          <a:noFill/>
        </p:spPr>
        <p:txBody>
          <a:bodyPr wrap="square" rtlCol="0">
            <a:spAutoFit/>
          </a:bodyPr>
          <a:lstStyle/>
          <a:p>
            <a:r>
              <a:rPr kumimoji="1" lang="ja-JP" altLang="en-US" sz="1138" b="1" dirty="0">
                <a:solidFill>
                  <a:srgbClr val="FF0000"/>
                </a:solidFill>
              </a:rPr>
              <a:t>ここをクリック</a:t>
            </a:r>
            <a:endParaRPr kumimoji="1" lang="en-US" altLang="ja-JP" sz="1138" b="1" dirty="0">
              <a:solidFill>
                <a:srgbClr val="FF0000"/>
              </a:solidFill>
            </a:endParaRPr>
          </a:p>
        </p:txBody>
      </p:sp>
      <p:sp>
        <p:nvSpPr>
          <p:cNvPr id="10" name="正方形/長方形 9"/>
          <p:cNvSpPr/>
          <p:nvPr/>
        </p:nvSpPr>
        <p:spPr>
          <a:xfrm>
            <a:off x="2376488" y="4357049"/>
            <a:ext cx="917202" cy="13431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20BA43B-5665-4E8D-BEEE-BAA0577C1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521" y="5285771"/>
            <a:ext cx="4870774" cy="3643673"/>
          </a:xfrm>
          <a:prstGeom prst="rect">
            <a:avLst/>
          </a:prstGeom>
          <a:ln>
            <a:solidFill>
              <a:schemeClr val="tx1"/>
            </a:solidFill>
          </a:ln>
        </p:spPr>
      </p:pic>
      <p:sp>
        <p:nvSpPr>
          <p:cNvPr id="12" name="右中かっこ 11">
            <a:extLst>
              <a:ext uri="{FF2B5EF4-FFF2-40B4-BE49-F238E27FC236}">
                <a16:creationId xmlns:a16="http://schemas.microsoft.com/office/drawing/2014/main" id="{CE293C18-64C7-431D-97FD-92204EA22D78}"/>
              </a:ext>
            </a:extLst>
          </p:cNvPr>
          <p:cNvSpPr/>
          <p:nvPr/>
        </p:nvSpPr>
        <p:spPr>
          <a:xfrm>
            <a:off x="4079344" y="6628322"/>
            <a:ext cx="92610" cy="698368"/>
          </a:xfrm>
          <a:prstGeom prst="rightBrace">
            <a:avLst>
              <a:gd name="adj1" fmla="val 80547"/>
              <a:gd name="adj2" fmla="val 4830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ja-JP" altLang="en-US" sz="894"/>
          </a:p>
        </p:txBody>
      </p:sp>
      <p:sp>
        <p:nvSpPr>
          <p:cNvPr id="13" name="矢印: 右 8">
            <a:extLst>
              <a:ext uri="{FF2B5EF4-FFF2-40B4-BE49-F238E27FC236}">
                <a16:creationId xmlns:a16="http://schemas.microsoft.com/office/drawing/2014/main" id="{47E52173-2C9E-4282-9E5E-CAEF03430E6C}"/>
              </a:ext>
            </a:extLst>
          </p:cNvPr>
          <p:cNvSpPr/>
          <p:nvPr/>
        </p:nvSpPr>
        <p:spPr>
          <a:xfrm rot="5400000" flipH="1">
            <a:off x="2150219" y="8844990"/>
            <a:ext cx="602519" cy="215141"/>
          </a:xfrm>
          <a:prstGeom prst="rightArrow">
            <a:avLst>
              <a:gd name="adj1" fmla="val 50000"/>
              <a:gd name="adj2" fmla="val 7464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791" tIns="20896" rIns="41791" bIns="20896" numCol="1" spcCol="0" rtlCol="0" fromWordArt="0" anchor="ctr" anchorCtr="0" forceAA="0" compatLnSpc="1">
            <a:prstTxWarp prst="textNoShape">
              <a:avLst/>
            </a:prstTxWarp>
            <a:noAutofit/>
          </a:bodyPr>
          <a:lstStyle/>
          <a:p>
            <a:endParaRPr lang="ja-JP" altLang="en-US" sz="823"/>
          </a:p>
        </p:txBody>
      </p:sp>
      <p:sp>
        <p:nvSpPr>
          <p:cNvPr id="14" name="テキスト ボックス 13">
            <a:extLst>
              <a:ext uri="{FF2B5EF4-FFF2-40B4-BE49-F238E27FC236}">
                <a16:creationId xmlns:a16="http://schemas.microsoft.com/office/drawing/2014/main" id="{990983EE-DA74-45AB-9C42-A9CD29E63C9B}"/>
              </a:ext>
            </a:extLst>
          </p:cNvPr>
          <p:cNvSpPr txBox="1"/>
          <p:nvPr/>
        </p:nvSpPr>
        <p:spPr>
          <a:xfrm>
            <a:off x="4234215" y="6864978"/>
            <a:ext cx="1673575" cy="242374"/>
          </a:xfrm>
          <a:prstGeom prst="rect">
            <a:avLst/>
          </a:prstGeom>
          <a:noFill/>
        </p:spPr>
        <p:txBody>
          <a:bodyPr wrap="square" rtlCol="0">
            <a:spAutoFit/>
          </a:bodyPr>
          <a:lstStyle/>
          <a:p>
            <a:r>
              <a:rPr kumimoji="1" lang="ja-JP" altLang="en-US" sz="975" b="1" dirty="0">
                <a:solidFill>
                  <a:srgbClr val="FF0000"/>
                </a:solidFill>
              </a:rPr>
              <a:t>未記入だとエラーになる</a:t>
            </a:r>
            <a:endParaRPr kumimoji="1" lang="en-US" altLang="ja-JP" sz="975" b="1" dirty="0">
              <a:solidFill>
                <a:srgbClr val="FF0000"/>
              </a:solidFill>
            </a:endParaRPr>
          </a:p>
        </p:txBody>
      </p:sp>
      <p:sp>
        <p:nvSpPr>
          <p:cNvPr id="15" name="テキスト ボックス 14">
            <a:extLst>
              <a:ext uri="{FF2B5EF4-FFF2-40B4-BE49-F238E27FC236}">
                <a16:creationId xmlns:a16="http://schemas.microsoft.com/office/drawing/2014/main" id="{1F3420F8-5E90-4D7F-8E9F-1582F1D52F03}"/>
              </a:ext>
            </a:extLst>
          </p:cNvPr>
          <p:cNvSpPr txBox="1"/>
          <p:nvPr/>
        </p:nvSpPr>
        <p:spPr>
          <a:xfrm>
            <a:off x="2518458" y="9096383"/>
            <a:ext cx="1984725" cy="242374"/>
          </a:xfrm>
          <a:prstGeom prst="rect">
            <a:avLst/>
          </a:prstGeom>
          <a:noFill/>
        </p:spPr>
        <p:txBody>
          <a:bodyPr wrap="square" rtlCol="0">
            <a:spAutoFit/>
          </a:bodyPr>
          <a:lstStyle/>
          <a:p>
            <a:r>
              <a:rPr kumimoji="1" lang="ja-JP" altLang="en-US" sz="975" b="1" dirty="0">
                <a:solidFill>
                  <a:srgbClr val="FF0000"/>
                </a:solidFill>
              </a:rPr>
              <a:t>最後に送信ボタンをクリック</a:t>
            </a:r>
            <a:endParaRPr kumimoji="1" lang="en-US" altLang="ja-JP" sz="975" b="1" dirty="0">
              <a:solidFill>
                <a:srgbClr val="FF0000"/>
              </a:solidFill>
            </a:endParaRPr>
          </a:p>
        </p:txBody>
      </p:sp>
      <p:sp>
        <p:nvSpPr>
          <p:cNvPr id="16" name="正方形/長方形 15"/>
          <p:cNvSpPr/>
          <p:nvPr/>
        </p:nvSpPr>
        <p:spPr>
          <a:xfrm>
            <a:off x="2234515" y="8374676"/>
            <a:ext cx="436205" cy="209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スライド番号プレースホルダー 3">
            <a:extLst>
              <a:ext uri="{FF2B5EF4-FFF2-40B4-BE49-F238E27FC236}">
                <a16:creationId xmlns:a16="http://schemas.microsoft.com/office/drawing/2014/main" id="{8602F5D4-1067-4F61-8035-C314C4749D42}"/>
              </a:ext>
            </a:extLst>
          </p:cNvPr>
          <p:cNvSpPr txBox="1">
            <a:spLocks/>
          </p:cNvSpPr>
          <p:nvPr/>
        </p:nvSpPr>
        <p:spPr>
          <a:xfrm>
            <a:off x="1018599" y="246686"/>
            <a:ext cx="452725" cy="527403"/>
          </a:xfrm>
          <a:prstGeom prst="rect">
            <a:avLst/>
          </a:prstGeom>
        </p:spPr>
        <p:txBody>
          <a:bodyPr vert="horz" lIns="74295" tIns="37148" rIns="74295" bIns="37148" rtlCol="0" anchor="ctr" anchorCtr="1"/>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1625" dirty="0">
                <a:solidFill>
                  <a:schemeClr val="tx1"/>
                </a:solidFill>
              </a:rPr>
              <a:t>②</a:t>
            </a:r>
          </a:p>
        </p:txBody>
      </p:sp>
      <p:sp>
        <p:nvSpPr>
          <p:cNvPr id="18" name="スライド番号プレースホルダー 3">
            <a:extLst>
              <a:ext uri="{FF2B5EF4-FFF2-40B4-BE49-F238E27FC236}">
                <a16:creationId xmlns:a16="http://schemas.microsoft.com/office/drawing/2014/main" id="{D392756F-F218-4EFB-9AE1-057CD256C4C9}"/>
              </a:ext>
            </a:extLst>
          </p:cNvPr>
          <p:cNvSpPr txBox="1">
            <a:spLocks/>
          </p:cNvSpPr>
          <p:nvPr/>
        </p:nvSpPr>
        <p:spPr>
          <a:xfrm>
            <a:off x="950211" y="4855131"/>
            <a:ext cx="452725" cy="527403"/>
          </a:xfrm>
          <a:prstGeom prst="rect">
            <a:avLst/>
          </a:prstGeom>
        </p:spPr>
        <p:txBody>
          <a:bodyPr vert="horz" lIns="74295" tIns="37148" rIns="74295" bIns="37148" rtlCol="0" anchor="ctr" anchorCtr="1"/>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1625" dirty="0">
                <a:solidFill>
                  <a:schemeClr val="tx1"/>
                </a:solidFill>
              </a:rPr>
              <a:t>③</a:t>
            </a:r>
          </a:p>
        </p:txBody>
      </p:sp>
      <p:sp>
        <p:nvSpPr>
          <p:cNvPr id="19" name="スライド番号プレースホルダー 3">
            <a:extLst>
              <a:ext uri="{FF2B5EF4-FFF2-40B4-BE49-F238E27FC236}">
                <a16:creationId xmlns:a16="http://schemas.microsoft.com/office/drawing/2014/main" id="{3930A7B7-AD78-4083-A4C4-0FF2743C3FCC}"/>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630" dirty="0">
                <a:solidFill>
                  <a:schemeClr val="tx1"/>
                </a:solidFill>
                <a:latin typeface="+mj-ea"/>
                <a:ea typeface="+mj-ea"/>
              </a:rPr>
              <a:t>21</a:t>
            </a:r>
          </a:p>
        </p:txBody>
      </p:sp>
    </p:spTree>
    <p:extLst>
      <p:ext uri="{BB962C8B-B14F-4D97-AF65-F5344CB8AC3E}">
        <p14:creationId xmlns:p14="http://schemas.microsoft.com/office/powerpoint/2010/main" val="266470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662247" y="528413"/>
            <a:ext cx="5740395" cy="3511305"/>
          </a:xfrm>
        </p:spPr>
        <p:txBody>
          <a:bodyPr>
            <a:noAutofit/>
          </a:bodyPr>
          <a:lstStyle/>
          <a:p>
            <a:pPr marL="0" indent="0">
              <a:buNone/>
            </a:pPr>
            <a:r>
              <a:rPr lang="ja-JP" altLang="en-US" sz="1200" dirty="0">
                <a:solidFill>
                  <a:schemeClr val="tx1"/>
                </a:solidFill>
                <a:latin typeface="+mn-ea"/>
              </a:rPr>
              <a:t>（４）薬品別の注意点</a:t>
            </a:r>
            <a:endParaRPr lang="en-US" altLang="ja-JP" sz="1200" dirty="0">
              <a:solidFill>
                <a:schemeClr val="tx1"/>
              </a:solidFill>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solidFill>
                <a:schemeClr val="tx1"/>
              </a:solidFill>
              <a:latin typeface="+mn-ea"/>
            </a:endParaRPr>
          </a:p>
          <a:p>
            <a:pPr marL="0" indent="0">
              <a:spcBef>
                <a:spcPts val="548"/>
              </a:spcBef>
              <a:buNone/>
            </a:pPr>
            <a:r>
              <a:rPr lang="en-US" altLang="ja-JP" sz="1200" dirty="0">
                <a:solidFill>
                  <a:schemeClr val="tx1"/>
                </a:solidFill>
                <a:latin typeface="+mn-ea"/>
              </a:rPr>
              <a:t>	</a:t>
            </a:r>
            <a:r>
              <a:rPr lang="ja-JP" altLang="en-US" sz="1200" dirty="0">
                <a:solidFill>
                  <a:schemeClr val="tx1"/>
                </a:solidFill>
                <a:latin typeface="+mn-ea"/>
              </a:rPr>
              <a:t>毒物　フッ化水素・ヒ素・シアン化水素 等　</a:t>
            </a:r>
            <a:endParaRPr lang="en-US" altLang="ja-JP" sz="1200" dirty="0">
              <a:solidFill>
                <a:schemeClr val="tx1"/>
              </a:solidFill>
              <a:latin typeface="+mn-ea"/>
            </a:endParaRPr>
          </a:p>
          <a:p>
            <a:pPr marL="0" indent="0">
              <a:spcBef>
                <a:spcPts val="275"/>
              </a:spcBef>
              <a:buNone/>
            </a:pPr>
            <a:r>
              <a:rPr lang="en-US" altLang="ja-JP" sz="1200" dirty="0">
                <a:solidFill>
                  <a:schemeClr val="tx1"/>
                </a:solidFill>
                <a:latin typeface="+mn-ea"/>
              </a:rPr>
              <a:t>	</a:t>
            </a:r>
            <a:r>
              <a:rPr lang="ja-JP" altLang="en-US" sz="1200" dirty="0">
                <a:solidFill>
                  <a:schemeClr val="tx1"/>
                </a:solidFill>
                <a:latin typeface="+mn-ea"/>
              </a:rPr>
              <a:t>劇物　アンモニア・メタノール・硝酸・水酸化ナトリウム 等</a:t>
            </a:r>
            <a:endParaRPr lang="en-US" altLang="ja-JP" sz="1200" dirty="0">
              <a:solidFill>
                <a:schemeClr val="tx1"/>
              </a:solidFill>
              <a:latin typeface="+mn-ea"/>
            </a:endParaRPr>
          </a:p>
          <a:p>
            <a:pPr marL="0" indent="0">
              <a:lnSpc>
                <a:spcPct val="110000"/>
              </a:lnSpc>
              <a:spcBef>
                <a:spcPts val="0"/>
              </a:spcBef>
              <a:buNone/>
            </a:pPr>
            <a:r>
              <a:rPr lang="en-US" altLang="ja-JP" sz="1200" dirty="0">
                <a:solidFill>
                  <a:schemeClr val="tx1"/>
                </a:solidFill>
                <a:latin typeface="+mn-ea"/>
              </a:rPr>
              <a:t>	</a:t>
            </a:r>
          </a:p>
          <a:p>
            <a:pPr marL="0" indent="0">
              <a:lnSpc>
                <a:spcPct val="110000"/>
              </a:lnSpc>
              <a:spcBef>
                <a:spcPts val="0"/>
              </a:spcBef>
              <a:buNone/>
            </a:pPr>
            <a:endParaRPr lang="en-US" altLang="ja-JP" sz="1200" dirty="0">
              <a:solidFill>
                <a:schemeClr val="tx1"/>
              </a:solidFill>
              <a:latin typeface="+mn-ea"/>
            </a:endParaRPr>
          </a:p>
          <a:p>
            <a:pPr marL="0" indent="0">
              <a:lnSpc>
                <a:spcPct val="110000"/>
              </a:lnSpc>
              <a:spcBef>
                <a:spcPts val="0"/>
              </a:spcBef>
              <a:buNone/>
            </a:pPr>
            <a:endParaRPr lang="en-US" altLang="ja-JP" sz="1200" dirty="0">
              <a:solidFill>
                <a:schemeClr val="tx1"/>
              </a:solidFill>
              <a:latin typeface="+mn-ea"/>
            </a:endParaRPr>
          </a:p>
          <a:p>
            <a:pPr marL="371475" indent="-121890">
              <a:lnSpc>
                <a:spcPct val="110000"/>
              </a:lnSpc>
              <a:spcBef>
                <a:spcPts val="823"/>
              </a:spcBef>
              <a:buClr>
                <a:srgbClr val="FF0000"/>
              </a:buClr>
              <a:buFont typeface="Arial" panose="020B0604020202020204" pitchFamily="34" charset="0"/>
              <a:buChar char="•"/>
            </a:pPr>
            <a:r>
              <a:rPr lang="ja-JP" altLang="en-US" sz="1200" dirty="0">
                <a:solidFill>
                  <a:schemeClr val="tx1"/>
                </a:solidFill>
                <a:latin typeface="+mn-ea"/>
              </a:rPr>
              <a:t>施錠できる保管庫で保管。</a:t>
            </a:r>
            <a:endParaRPr lang="en-US" altLang="ja-JP" sz="1200" dirty="0">
              <a:solidFill>
                <a:schemeClr val="tx1"/>
              </a:solidFill>
              <a:latin typeface="+mn-ea"/>
            </a:endParaRPr>
          </a:p>
          <a:p>
            <a:pPr marL="371475" indent="-121890">
              <a:lnSpc>
                <a:spcPts val="1372"/>
              </a:lnSpc>
              <a:spcBef>
                <a:spcPts val="548"/>
              </a:spcBef>
              <a:buClr>
                <a:srgbClr val="FF0000"/>
              </a:buClr>
              <a:buFont typeface="Arial" panose="020B0604020202020204" pitchFamily="34" charset="0"/>
              <a:buChar char="•"/>
            </a:pPr>
            <a:r>
              <a:rPr lang="ja-JP" altLang="en-US" sz="1200" dirty="0">
                <a:solidFill>
                  <a:schemeClr val="tx1"/>
                </a:solidFill>
                <a:latin typeface="+mn-ea"/>
              </a:rPr>
              <a:t>受け取った</a:t>
            </a:r>
            <a:r>
              <a:rPr lang="ja-JP" altLang="en-US" sz="1200" spc="-228" dirty="0">
                <a:solidFill>
                  <a:schemeClr val="tx1"/>
                </a:solidFill>
                <a:latin typeface="+mn-ea"/>
              </a:rPr>
              <a:t>時</a:t>
            </a:r>
            <a:r>
              <a:rPr lang="ja-JP" altLang="en-US" sz="1200" dirty="0">
                <a:solidFill>
                  <a:schemeClr val="tx1"/>
                </a:solidFill>
                <a:latin typeface="+mn-ea"/>
              </a:rPr>
              <a:t>（購入時</a:t>
            </a:r>
            <a:r>
              <a:rPr lang="ja-JP" altLang="en-US" sz="1200" spc="-228" dirty="0">
                <a:solidFill>
                  <a:schemeClr val="tx1"/>
                </a:solidFill>
                <a:latin typeface="+mn-ea"/>
              </a:rPr>
              <a:t>）</a:t>
            </a:r>
            <a:r>
              <a:rPr lang="ja-JP" altLang="en-US" sz="1200" dirty="0">
                <a:solidFill>
                  <a:schemeClr val="tx1"/>
                </a:solidFill>
                <a:latin typeface="+mn-ea"/>
              </a:rPr>
              <a:t>，使い終わった時，廃棄した時に</a:t>
            </a:r>
            <a:r>
              <a:rPr lang="en-US" altLang="ja-JP" sz="1200" dirty="0">
                <a:solidFill>
                  <a:schemeClr val="tx1"/>
                </a:solidFill>
                <a:latin typeface="+mn-ea"/>
              </a:rPr>
              <a:t>IASO</a:t>
            </a:r>
            <a:r>
              <a:rPr lang="ja-JP" altLang="en-US" sz="1200" dirty="0">
                <a:solidFill>
                  <a:schemeClr val="tx1"/>
                </a:solidFill>
                <a:latin typeface="+mn-ea"/>
              </a:rPr>
              <a:t>へ登録。</a:t>
            </a:r>
            <a:endParaRPr lang="en-US" altLang="ja-JP" sz="1200" dirty="0">
              <a:solidFill>
                <a:schemeClr val="tx1"/>
              </a:solidFill>
              <a:latin typeface="+mn-ea"/>
            </a:endParaRPr>
          </a:p>
          <a:p>
            <a:pPr marL="371475" indent="-121890">
              <a:lnSpc>
                <a:spcPct val="110000"/>
              </a:lnSpc>
              <a:spcBef>
                <a:spcPts val="548"/>
              </a:spcBef>
              <a:buClr>
                <a:srgbClr val="FF0000"/>
              </a:buClr>
              <a:buFont typeface="Arial" panose="020B0604020202020204" pitchFamily="34" charset="0"/>
              <a:buChar char="•"/>
            </a:pPr>
            <a:r>
              <a:rPr lang="ja-JP" altLang="en-US" sz="1200" dirty="0">
                <a:solidFill>
                  <a:schemeClr val="tx1"/>
                </a:solidFill>
                <a:latin typeface="+mn-ea"/>
              </a:rPr>
              <a:t>使用量を定期的</a:t>
            </a:r>
            <a:r>
              <a:rPr lang="ja-JP" altLang="en-US" sz="1200" spc="-228" dirty="0">
                <a:solidFill>
                  <a:schemeClr val="tx1"/>
                </a:solidFill>
                <a:latin typeface="+mn-ea"/>
              </a:rPr>
              <a:t>に</a:t>
            </a:r>
            <a:r>
              <a:rPr lang="ja-JP" altLang="en-US" sz="1200" dirty="0">
                <a:solidFill>
                  <a:schemeClr val="tx1"/>
                </a:solidFill>
                <a:latin typeface="+mn-ea"/>
              </a:rPr>
              <a:t>（少なくとも月</a:t>
            </a:r>
            <a:r>
              <a:rPr lang="en-US" altLang="ja-JP" sz="1200" dirty="0">
                <a:solidFill>
                  <a:schemeClr val="tx1"/>
                </a:solidFill>
                <a:latin typeface="+mn-ea"/>
              </a:rPr>
              <a:t>1</a:t>
            </a:r>
            <a:r>
              <a:rPr lang="ja-JP" altLang="en-US" sz="1200" dirty="0">
                <a:solidFill>
                  <a:schemeClr val="tx1"/>
                </a:solidFill>
                <a:latin typeface="+mn-ea"/>
              </a:rPr>
              <a:t>回</a:t>
            </a:r>
            <a:r>
              <a:rPr lang="ja-JP" altLang="en-US" sz="1200" spc="-228" dirty="0">
                <a:solidFill>
                  <a:schemeClr val="tx1"/>
                </a:solidFill>
                <a:latin typeface="+mn-ea"/>
              </a:rPr>
              <a:t>）</a:t>
            </a:r>
            <a:r>
              <a:rPr lang="ja-JP" altLang="en-US" sz="1200" dirty="0">
                <a:solidFill>
                  <a:schemeClr val="tx1"/>
                </a:solidFill>
                <a:latin typeface="+mn-ea"/>
              </a:rPr>
              <a:t>登録。</a:t>
            </a:r>
            <a:endParaRPr lang="en-US" altLang="ja-JP" sz="1200" dirty="0">
              <a:solidFill>
                <a:schemeClr val="tx1"/>
              </a:solidFill>
              <a:latin typeface="+mn-ea"/>
            </a:endParaRPr>
          </a:p>
          <a:p>
            <a:pPr marL="0" indent="0">
              <a:buNone/>
            </a:pPr>
            <a:endParaRPr lang="en-US" altLang="ja-JP" sz="1138" dirty="0">
              <a:latin typeface="+mn-ea"/>
            </a:endParaRPr>
          </a:p>
          <a:p>
            <a:pPr marL="0" indent="0">
              <a:buNone/>
            </a:pPr>
            <a:r>
              <a:rPr lang="en-US" altLang="ja-JP" sz="1138" dirty="0">
                <a:solidFill>
                  <a:srgbClr val="FF0000"/>
                </a:solidFill>
                <a:latin typeface="+mn-ea"/>
              </a:rPr>
              <a:t>	</a:t>
            </a:r>
          </a:p>
          <a:p>
            <a:pPr marL="0" indent="0">
              <a:buNone/>
            </a:pPr>
            <a:endParaRPr lang="en-US" altLang="ja-JP" sz="1950" dirty="0"/>
          </a:p>
        </p:txBody>
      </p:sp>
      <p:sp>
        <p:nvSpPr>
          <p:cNvPr id="5" name="矢印: 下 4">
            <a:extLst>
              <a:ext uri="{FF2B5EF4-FFF2-40B4-BE49-F238E27FC236}">
                <a16:creationId xmlns:a16="http://schemas.microsoft.com/office/drawing/2014/main" id="{4CBD5BC8-A13E-4C6B-BA0B-BEFFEE949952}"/>
              </a:ext>
            </a:extLst>
          </p:cNvPr>
          <p:cNvSpPr/>
          <p:nvPr/>
        </p:nvSpPr>
        <p:spPr>
          <a:xfrm>
            <a:off x="2854836" y="2249628"/>
            <a:ext cx="350242" cy="36557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23" dirty="0">
              <a:solidFill>
                <a:srgbClr val="FF0000"/>
              </a:solidFill>
              <a:highlight>
                <a:srgbClr val="FF0000"/>
              </a:highlight>
            </a:endParaRPr>
          </a:p>
        </p:txBody>
      </p:sp>
      <p:sp>
        <p:nvSpPr>
          <p:cNvPr id="8" name="コンテンツ プレースホルダー 2">
            <a:extLst>
              <a:ext uri="{FF2B5EF4-FFF2-40B4-BE49-F238E27FC236}">
                <a16:creationId xmlns:a16="http://schemas.microsoft.com/office/drawing/2014/main" id="{CEEC3D05-0E61-41C4-A88A-47BEED606E36}"/>
              </a:ext>
            </a:extLst>
          </p:cNvPr>
          <p:cNvSpPr txBox="1">
            <a:spLocks/>
          </p:cNvSpPr>
          <p:nvPr/>
        </p:nvSpPr>
        <p:spPr>
          <a:xfrm>
            <a:off x="792875" y="4336422"/>
            <a:ext cx="5609767" cy="3108318"/>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spcBef>
                <a:spcPts val="548"/>
              </a:spcBef>
              <a:buNone/>
            </a:pPr>
            <a:r>
              <a:rPr lang="en-US" altLang="ja-JP" sz="1950" dirty="0"/>
              <a:t>	</a:t>
            </a:r>
            <a:r>
              <a:rPr lang="ja-JP" altLang="en-US" sz="1200" dirty="0">
                <a:solidFill>
                  <a:schemeClr val="tx1"/>
                </a:solidFill>
                <a:latin typeface="+mn-ea"/>
              </a:rPr>
              <a:t>有機溶剤　アセトン・クロロホルム・メタノール 等　</a:t>
            </a:r>
            <a:endParaRPr lang="en-US" altLang="ja-JP" sz="1200" dirty="0">
              <a:solidFill>
                <a:schemeClr val="tx1"/>
              </a:solidFill>
              <a:latin typeface="+mn-ea"/>
            </a:endParaRPr>
          </a:p>
          <a:p>
            <a:pPr marL="0" indent="0">
              <a:spcBef>
                <a:spcPts val="0"/>
              </a:spcBef>
              <a:buNone/>
            </a:pPr>
            <a:r>
              <a:rPr lang="en-US" altLang="ja-JP" sz="1200" dirty="0">
                <a:solidFill>
                  <a:schemeClr val="tx1"/>
                </a:solidFill>
                <a:latin typeface="+mn-ea"/>
              </a:rPr>
              <a:t>	</a:t>
            </a:r>
            <a:r>
              <a:rPr lang="ja-JP" altLang="en-US" sz="1200" dirty="0">
                <a:solidFill>
                  <a:schemeClr val="tx1"/>
                </a:solidFill>
                <a:latin typeface="+mn-ea"/>
              </a:rPr>
              <a:t>特定化学物質　フッ化水素・硫酸・硝酸・塩化水素 等</a:t>
            </a:r>
            <a:endParaRPr lang="en-US" altLang="ja-JP" sz="1200" dirty="0">
              <a:solidFill>
                <a:schemeClr val="tx1"/>
              </a:solidFill>
              <a:latin typeface="+mn-ea"/>
            </a:endParaRPr>
          </a:p>
          <a:p>
            <a:pPr marL="0" indent="0">
              <a:spcBef>
                <a:spcPts val="0"/>
              </a:spcBef>
              <a:buNone/>
            </a:pPr>
            <a:endParaRPr lang="en-US" altLang="ja-JP" sz="1200" dirty="0">
              <a:solidFill>
                <a:schemeClr val="tx1"/>
              </a:solidFill>
              <a:latin typeface="+mn-ea"/>
            </a:endParaRPr>
          </a:p>
          <a:p>
            <a:pPr marL="0" indent="0">
              <a:spcBef>
                <a:spcPts val="0"/>
              </a:spcBef>
              <a:buNone/>
            </a:pPr>
            <a:endParaRPr lang="en-US" altLang="ja-JP" sz="1200" dirty="0">
              <a:solidFill>
                <a:schemeClr val="tx1"/>
              </a:solidFill>
              <a:latin typeface="+mn-ea"/>
            </a:endParaRPr>
          </a:p>
          <a:p>
            <a:pPr marL="0" indent="0">
              <a:spcBef>
                <a:spcPts val="0"/>
              </a:spcBef>
              <a:buNone/>
            </a:pPr>
            <a:endParaRPr lang="en-US" altLang="ja-JP" sz="1200" dirty="0">
              <a:solidFill>
                <a:schemeClr val="tx1"/>
              </a:solidFill>
              <a:latin typeface="+mn-ea"/>
            </a:endParaRPr>
          </a:p>
          <a:p>
            <a:pPr marL="367847" indent="-121165">
              <a:spcBef>
                <a:spcPts val="823"/>
              </a:spcBef>
              <a:buClr>
                <a:srgbClr val="0070C0"/>
              </a:buClr>
              <a:buFont typeface="Arial" panose="020B0604020202020204" pitchFamily="34" charset="0"/>
              <a:buChar char="•"/>
            </a:pPr>
            <a:r>
              <a:rPr lang="ja-JP" altLang="en-US" sz="1200" dirty="0">
                <a:solidFill>
                  <a:schemeClr val="tx1"/>
                </a:solidFill>
                <a:latin typeface="+mn-ea"/>
              </a:rPr>
              <a:t>施錠できる保管庫で保管。</a:t>
            </a:r>
            <a:endParaRPr lang="en-US" altLang="ja-JP" sz="1200" dirty="0">
              <a:solidFill>
                <a:schemeClr val="tx1"/>
              </a:solidFill>
              <a:latin typeface="+mn-ea"/>
            </a:endParaRPr>
          </a:p>
          <a:p>
            <a:pPr marL="367847" indent="-121165">
              <a:lnSpc>
                <a:spcPts val="1372"/>
              </a:lnSpc>
              <a:spcBef>
                <a:spcPts val="823"/>
              </a:spcBef>
              <a:buClr>
                <a:srgbClr val="0070C0"/>
              </a:buClr>
              <a:buFont typeface="Arial" panose="020B0604020202020204" pitchFamily="34" charset="0"/>
              <a:buChar char="•"/>
            </a:pPr>
            <a:r>
              <a:rPr lang="ja-JP" altLang="en-US" sz="1200" dirty="0">
                <a:solidFill>
                  <a:schemeClr val="tx1"/>
                </a:solidFill>
                <a:latin typeface="+mn-ea"/>
              </a:rPr>
              <a:t>受け取った</a:t>
            </a:r>
            <a:r>
              <a:rPr lang="ja-JP" altLang="en-US" sz="1200" spc="-228" dirty="0">
                <a:solidFill>
                  <a:schemeClr val="tx1"/>
                </a:solidFill>
                <a:latin typeface="+mn-ea"/>
              </a:rPr>
              <a:t>時</a:t>
            </a:r>
            <a:r>
              <a:rPr lang="ja-JP" altLang="en-US" sz="1200" dirty="0">
                <a:solidFill>
                  <a:schemeClr val="tx1"/>
                </a:solidFill>
                <a:latin typeface="+mn-ea"/>
              </a:rPr>
              <a:t>（購入時</a:t>
            </a:r>
            <a:r>
              <a:rPr lang="ja-JP" altLang="en-US" sz="1200" spc="-228" dirty="0">
                <a:solidFill>
                  <a:schemeClr val="tx1"/>
                </a:solidFill>
                <a:latin typeface="+mn-ea"/>
              </a:rPr>
              <a:t>）</a:t>
            </a:r>
            <a:r>
              <a:rPr lang="ja-JP" altLang="en-US" sz="1200" dirty="0">
                <a:solidFill>
                  <a:schemeClr val="tx1"/>
                </a:solidFill>
                <a:latin typeface="+mn-ea"/>
              </a:rPr>
              <a:t>，使い終わった時，廃棄した時に</a:t>
            </a:r>
            <a:r>
              <a:rPr lang="en-US" altLang="ja-JP" sz="1200" dirty="0">
                <a:solidFill>
                  <a:schemeClr val="tx1"/>
                </a:solidFill>
                <a:latin typeface="+mn-ea"/>
              </a:rPr>
              <a:t>IASO</a:t>
            </a:r>
            <a:r>
              <a:rPr lang="ja-JP" altLang="en-US" sz="1200" dirty="0">
                <a:solidFill>
                  <a:schemeClr val="tx1"/>
                </a:solidFill>
                <a:latin typeface="+mn-ea"/>
              </a:rPr>
              <a:t>へ登録。</a:t>
            </a:r>
            <a:endParaRPr lang="en-US" altLang="ja-JP" sz="1200" dirty="0">
              <a:solidFill>
                <a:schemeClr val="tx1"/>
              </a:solidFill>
              <a:latin typeface="+mn-ea"/>
            </a:endParaRPr>
          </a:p>
          <a:p>
            <a:pPr marL="367847" indent="-121165">
              <a:spcBef>
                <a:spcPts val="548"/>
              </a:spcBef>
              <a:buClr>
                <a:srgbClr val="0070C0"/>
              </a:buClr>
              <a:buFont typeface="Arial" panose="020B0604020202020204" pitchFamily="34" charset="0"/>
              <a:buChar char="•"/>
            </a:pPr>
            <a:r>
              <a:rPr lang="ja-JP" altLang="en-US" sz="1200" dirty="0">
                <a:solidFill>
                  <a:schemeClr val="tx1"/>
                </a:solidFill>
                <a:latin typeface="+mn-ea"/>
              </a:rPr>
              <a:t>年</a:t>
            </a:r>
            <a:r>
              <a:rPr lang="ja-JP" altLang="en-US" sz="1200" spc="228" dirty="0">
                <a:solidFill>
                  <a:schemeClr val="tx1"/>
                </a:solidFill>
                <a:latin typeface="+mn-ea"/>
              </a:rPr>
              <a:t>に</a:t>
            </a:r>
            <a:r>
              <a:rPr lang="en-US" altLang="ja-JP" sz="1200" spc="228" dirty="0">
                <a:solidFill>
                  <a:schemeClr val="tx1"/>
                </a:solidFill>
                <a:latin typeface="+mn-ea"/>
              </a:rPr>
              <a:t>2</a:t>
            </a:r>
            <a:r>
              <a:rPr lang="ja-JP" altLang="en-US" sz="1200" dirty="0">
                <a:solidFill>
                  <a:schemeClr val="tx1"/>
                </a:solidFill>
                <a:latin typeface="+mn-ea"/>
              </a:rPr>
              <a:t>回，特殊健康診断を受診。</a:t>
            </a:r>
            <a:endParaRPr lang="en-US" altLang="ja-JP" sz="1200" dirty="0">
              <a:solidFill>
                <a:schemeClr val="tx1"/>
              </a:solidFill>
              <a:latin typeface="+mn-ea"/>
            </a:endParaRPr>
          </a:p>
          <a:p>
            <a:pPr marL="367847" indent="-121165">
              <a:spcBef>
                <a:spcPts val="548"/>
              </a:spcBef>
              <a:buClr>
                <a:srgbClr val="0070C0"/>
              </a:buClr>
              <a:buFont typeface="Arial" panose="020B0604020202020204" pitchFamily="34" charset="0"/>
              <a:buChar char="•"/>
            </a:pPr>
            <a:r>
              <a:rPr lang="ja-JP" altLang="en-US" sz="1200" dirty="0">
                <a:solidFill>
                  <a:schemeClr val="tx1"/>
                </a:solidFill>
                <a:latin typeface="+mn-ea"/>
              </a:rPr>
              <a:t>ドラフト内で使用。</a:t>
            </a:r>
            <a:r>
              <a:rPr lang="en-US" altLang="ja-JP" sz="1200" dirty="0">
                <a:solidFill>
                  <a:srgbClr val="0000CC"/>
                </a:solidFill>
                <a:latin typeface="+mn-ea"/>
              </a:rPr>
              <a:t>	</a:t>
            </a:r>
          </a:p>
          <a:p>
            <a:pPr marL="0" indent="0">
              <a:buNone/>
            </a:pPr>
            <a:endParaRPr lang="en-US" altLang="ja-JP" sz="1200" dirty="0"/>
          </a:p>
        </p:txBody>
      </p:sp>
      <p:sp>
        <p:nvSpPr>
          <p:cNvPr id="9" name="矢印: 下 3">
            <a:extLst>
              <a:ext uri="{FF2B5EF4-FFF2-40B4-BE49-F238E27FC236}">
                <a16:creationId xmlns:a16="http://schemas.microsoft.com/office/drawing/2014/main" id="{1E801924-79AC-4EE7-ACF8-A8BFCF78887A}"/>
              </a:ext>
            </a:extLst>
          </p:cNvPr>
          <p:cNvSpPr/>
          <p:nvPr/>
        </p:nvSpPr>
        <p:spPr>
          <a:xfrm>
            <a:off x="2815890" y="4995218"/>
            <a:ext cx="389188" cy="36557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38"/>
          </a:p>
        </p:txBody>
      </p:sp>
      <p:sp>
        <p:nvSpPr>
          <p:cNvPr id="10" name="コンテンツ プレースホルダー 2">
            <a:extLst>
              <a:ext uri="{FF2B5EF4-FFF2-40B4-BE49-F238E27FC236}">
                <a16:creationId xmlns:a16="http://schemas.microsoft.com/office/drawing/2014/main" id="{CEEC3D05-0E61-41C4-A88A-47BEED606E36}"/>
              </a:ext>
            </a:extLst>
          </p:cNvPr>
          <p:cNvSpPr txBox="1">
            <a:spLocks/>
          </p:cNvSpPr>
          <p:nvPr/>
        </p:nvSpPr>
        <p:spPr>
          <a:xfrm>
            <a:off x="847082" y="7190485"/>
            <a:ext cx="5370723" cy="3071071"/>
          </a:xfrm>
          <a:prstGeom prst="rect">
            <a:avLst/>
          </a:prstGeom>
        </p:spPr>
        <p:txBody>
          <a:bodyPr vert="horz" lIns="74295" tIns="37148" rIns="74295" bIns="37148"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spcBef>
                <a:spcPts val="0"/>
              </a:spcBef>
              <a:buNone/>
            </a:pPr>
            <a:r>
              <a:rPr lang="en-US" altLang="ja-JP" sz="1950" dirty="0"/>
              <a:t>	</a:t>
            </a:r>
            <a:r>
              <a:rPr lang="ja-JP" altLang="en-US" sz="1200" dirty="0">
                <a:solidFill>
                  <a:schemeClr val="tx1"/>
                </a:solidFill>
                <a:latin typeface="+mn-ea"/>
              </a:rPr>
              <a:t>危険物　エタノール・ケロシン 等</a:t>
            </a:r>
            <a:endParaRPr lang="en-US" altLang="ja-JP" sz="1200" dirty="0">
              <a:solidFill>
                <a:schemeClr val="tx1"/>
              </a:solidFill>
              <a:latin typeface="+mn-ea"/>
            </a:endParaRPr>
          </a:p>
          <a:p>
            <a:pPr marL="0" indent="0">
              <a:spcBef>
                <a:spcPts val="0"/>
              </a:spcBef>
              <a:buNone/>
            </a:pPr>
            <a:endParaRPr lang="en-US" altLang="ja-JP" sz="1200" dirty="0">
              <a:solidFill>
                <a:schemeClr val="tx1"/>
              </a:solidFill>
              <a:latin typeface="+mn-ea"/>
            </a:endParaRPr>
          </a:p>
          <a:p>
            <a:pPr marL="0" indent="0">
              <a:spcBef>
                <a:spcPts val="0"/>
              </a:spcBef>
              <a:buNone/>
            </a:pPr>
            <a:endParaRPr lang="en-US" altLang="ja-JP" sz="1200" dirty="0">
              <a:solidFill>
                <a:schemeClr val="tx1"/>
              </a:solidFill>
              <a:latin typeface="+mn-ea"/>
            </a:endParaRPr>
          </a:p>
          <a:p>
            <a:pPr marL="0" indent="0">
              <a:spcBef>
                <a:spcPts val="0"/>
              </a:spcBef>
              <a:buNone/>
            </a:pPr>
            <a:endParaRPr lang="en-US" altLang="ja-JP" sz="1200" dirty="0">
              <a:solidFill>
                <a:schemeClr val="tx1"/>
              </a:solidFill>
              <a:latin typeface="+mn-ea"/>
            </a:endParaRPr>
          </a:p>
          <a:p>
            <a:pPr marL="0" indent="0">
              <a:spcBef>
                <a:spcPts val="0"/>
              </a:spcBef>
              <a:buNone/>
            </a:pPr>
            <a:endParaRPr lang="en-US" altLang="ja-JP" sz="1200" dirty="0">
              <a:solidFill>
                <a:schemeClr val="tx1"/>
              </a:solidFill>
              <a:latin typeface="+mn-ea"/>
            </a:endParaRPr>
          </a:p>
          <a:p>
            <a:pPr marL="367847" indent="-121165">
              <a:lnSpc>
                <a:spcPts val="1372"/>
              </a:lnSpc>
              <a:spcBef>
                <a:spcPts val="823"/>
              </a:spcBef>
              <a:buClr>
                <a:srgbClr val="FF6600"/>
              </a:buClr>
              <a:buFont typeface="Arial" panose="020B0604020202020204" pitchFamily="34" charset="0"/>
              <a:buChar char="•"/>
            </a:pPr>
            <a:r>
              <a:rPr lang="ja-JP" altLang="en-US" sz="1200" dirty="0">
                <a:solidFill>
                  <a:schemeClr val="tx1"/>
                </a:solidFill>
                <a:latin typeface="+mn-ea"/>
              </a:rPr>
              <a:t>受け取った</a:t>
            </a:r>
            <a:r>
              <a:rPr lang="ja-JP" altLang="en-US" sz="1200" spc="-228" dirty="0">
                <a:solidFill>
                  <a:schemeClr val="tx1"/>
                </a:solidFill>
                <a:latin typeface="+mn-ea"/>
              </a:rPr>
              <a:t>時</a:t>
            </a:r>
            <a:r>
              <a:rPr lang="ja-JP" altLang="en-US" sz="1200" dirty="0">
                <a:solidFill>
                  <a:schemeClr val="tx1"/>
                </a:solidFill>
                <a:latin typeface="+mn-ea"/>
              </a:rPr>
              <a:t>（購入時</a:t>
            </a:r>
            <a:r>
              <a:rPr lang="ja-JP" altLang="en-US" sz="1200" spc="-228" dirty="0">
                <a:solidFill>
                  <a:schemeClr val="tx1"/>
                </a:solidFill>
                <a:latin typeface="+mn-ea"/>
              </a:rPr>
              <a:t>）</a:t>
            </a:r>
            <a:r>
              <a:rPr lang="ja-JP" altLang="en-US" sz="1200" dirty="0">
                <a:solidFill>
                  <a:schemeClr val="tx1"/>
                </a:solidFill>
                <a:latin typeface="+mn-ea"/>
              </a:rPr>
              <a:t>，使い終わった時，廃棄した時に</a:t>
            </a:r>
            <a:r>
              <a:rPr lang="en-US" altLang="ja-JP" sz="1200" dirty="0">
                <a:solidFill>
                  <a:schemeClr val="tx1"/>
                </a:solidFill>
                <a:latin typeface="+mn-ea"/>
              </a:rPr>
              <a:t>IASO</a:t>
            </a:r>
            <a:r>
              <a:rPr lang="ja-JP" altLang="en-US" sz="1200" dirty="0">
                <a:solidFill>
                  <a:schemeClr val="tx1"/>
                </a:solidFill>
                <a:latin typeface="+mn-ea"/>
              </a:rPr>
              <a:t>へ登録。</a:t>
            </a:r>
            <a:endParaRPr lang="en-US" altLang="ja-JP" sz="1200" dirty="0">
              <a:solidFill>
                <a:schemeClr val="tx1"/>
              </a:solidFill>
              <a:latin typeface="+mn-ea"/>
            </a:endParaRPr>
          </a:p>
          <a:p>
            <a:pPr marL="367847" indent="-121165">
              <a:lnSpc>
                <a:spcPts val="1372"/>
              </a:lnSpc>
              <a:spcBef>
                <a:spcPts val="548"/>
              </a:spcBef>
              <a:buClr>
                <a:srgbClr val="FF6600"/>
              </a:buClr>
              <a:buFont typeface="Arial" panose="020B0604020202020204" pitchFamily="34" charset="0"/>
              <a:buChar char="•"/>
            </a:pPr>
            <a:r>
              <a:rPr lang="ja-JP" altLang="en-US" sz="1200" dirty="0">
                <a:solidFill>
                  <a:schemeClr val="tx1"/>
                </a:solidFill>
                <a:latin typeface="+mn-ea"/>
              </a:rPr>
              <a:t>関東化学，富士フイルム和光，ナカライテスク，東京化成工業，</a:t>
            </a:r>
            <a:r>
              <a:rPr lang="en-US" altLang="ja-JP" sz="1200" dirty="0">
                <a:solidFill>
                  <a:schemeClr val="tx1"/>
                </a:solidFill>
                <a:latin typeface="+mn-ea"/>
              </a:rPr>
              <a:t>Merc</a:t>
            </a:r>
            <a:r>
              <a:rPr lang="en-US" altLang="ja-JP" sz="1200" spc="-228" dirty="0">
                <a:solidFill>
                  <a:schemeClr val="tx1"/>
                </a:solidFill>
                <a:latin typeface="+mn-ea"/>
              </a:rPr>
              <a:t>k</a:t>
            </a:r>
            <a:r>
              <a:rPr lang="ja-JP" altLang="en-US" sz="1200" dirty="0">
                <a:solidFill>
                  <a:schemeClr val="tx1"/>
                </a:solidFill>
                <a:latin typeface="+mn-ea"/>
              </a:rPr>
              <a:t>（</a:t>
            </a:r>
            <a:r>
              <a:rPr lang="en-US" altLang="ja-JP" sz="1200" dirty="0">
                <a:solidFill>
                  <a:schemeClr val="tx1"/>
                </a:solidFill>
                <a:latin typeface="+mn-ea"/>
              </a:rPr>
              <a:t>Sigma-Aldrich</a:t>
            </a:r>
            <a:r>
              <a:rPr lang="ja-JP" altLang="en-US" sz="1200" spc="-228" dirty="0">
                <a:solidFill>
                  <a:schemeClr val="tx1"/>
                </a:solidFill>
                <a:latin typeface="+mn-ea"/>
              </a:rPr>
              <a:t>）</a:t>
            </a:r>
            <a:r>
              <a:rPr lang="ja-JP" altLang="en-US" sz="1200" dirty="0">
                <a:solidFill>
                  <a:schemeClr val="tx1"/>
                </a:solidFill>
                <a:latin typeface="+mn-ea"/>
              </a:rPr>
              <a:t>，高純度化学の製品のみ</a:t>
            </a:r>
            <a:r>
              <a:rPr lang="en-US" altLang="ja-JP" sz="1200" dirty="0">
                <a:solidFill>
                  <a:schemeClr val="tx1"/>
                </a:solidFill>
                <a:latin typeface="+mn-ea"/>
              </a:rPr>
              <a:t>IASO</a:t>
            </a:r>
            <a:r>
              <a:rPr lang="ja-JP" altLang="en-US" sz="1200" dirty="0">
                <a:solidFill>
                  <a:schemeClr val="tx1"/>
                </a:solidFill>
                <a:latin typeface="+mn-ea"/>
              </a:rPr>
              <a:t>へ登録。</a:t>
            </a:r>
            <a:endParaRPr lang="en-US" altLang="ja-JP" sz="1200" dirty="0">
              <a:solidFill>
                <a:schemeClr val="tx1"/>
              </a:solidFill>
              <a:latin typeface="+mn-ea"/>
            </a:endParaRPr>
          </a:p>
        </p:txBody>
      </p:sp>
      <p:sp>
        <p:nvSpPr>
          <p:cNvPr id="11" name="矢印: 下 4">
            <a:extLst>
              <a:ext uri="{FF2B5EF4-FFF2-40B4-BE49-F238E27FC236}">
                <a16:creationId xmlns:a16="http://schemas.microsoft.com/office/drawing/2014/main" id="{4CBD5BC8-A13E-4C6B-BA0B-BEFFEE949952}"/>
              </a:ext>
            </a:extLst>
          </p:cNvPr>
          <p:cNvSpPr/>
          <p:nvPr/>
        </p:nvSpPr>
        <p:spPr>
          <a:xfrm>
            <a:off x="2867178" y="7819172"/>
            <a:ext cx="450226" cy="441924"/>
          </a:xfrm>
          <a:prstGeom prst="down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23" dirty="0">
              <a:solidFill>
                <a:srgbClr val="FF0000"/>
              </a:solidFill>
              <a:highlight>
                <a:srgbClr val="FF0000"/>
              </a:highlight>
            </a:endParaRPr>
          </a:p>
        </p:txBody>
      </p:sp>
      <p:sp>
        <p:nvSpPr>
          <p:cNvPr id="12" name="スライド番号プレースホルダー 3">
            <a:extLst>
              <a:ext uri="{FF2B5EF4-FFF2-40B4-BE49-F238E27FC236}">
                <a16:creationId xmlns:a16="http://schemas.microsoft.com/office/drawing/2014/main" id="{9408C24A-DAB1-4F09-BC50-11A5DE2607CC}"/>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630" dirty="0">
                <a:solidFill>
                  <a:schemeClr val="tx1"/>
                </a:solidFill>
                <a:latin typeface="+mj-ea"/>
                <a:ea typeface="+mj-ea"/>
              </a:rPr>
              <a:t>22</a:t>
            </a:r>
          </a:p>
        </p:txBody>
      </p:sp>
      <p:sp>
        <p:nvSpPr>
          <p:cNvPr id="13" name="テキスト ボックス 12">
            <a:extLst>
              <a:ext uri="{FF2B5EF4-FFF2-40B4-BE49-F238E27FC236}">
                <a16:creationId xmlns:a16="http://schemas.microsoft.com/office/drawing/2014/main" id="{57712C9C-1BE5-4C58-A76F-BC63D53B588C}"/>
              </a:ext>
            </a:extLst>
          </p:cNvPr>
          <p:cNvSpPr txBox="1"/>
          <p:nvPr/>
        </p:nvSpPr>
        <p:spPr>
          <a:xfrm>
            <a:off x="4046826" y="528413"/>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3746</a:t>
            </a:r>
          </a:p>
          <a:p>
            <a:r>
              <a:rPr lang="en-US" altLang="ja-JP" sz="1200" dirty="0">
                <a:latin typeface="+mn-ea"/>
              </a:rPr>
              <a:t>Mail</a:t>
            </a:r>
            <a:r>
              <a:rPr lang="ja-JP" altLang="en-US" sz="1200" dirty="0">
                <a:latin typeface="+mn-ea"/>
              </a:rPr>
              <a:t>：</a:t>
            </a:r>
            <a:r>
              <a:rPr lang="en-US" altLang="ja-JP" sz="1200" dirty="0">
                <a:latin typeface="+mn-ea"/>
              </a:rPr>
              <a:t>jm3746@hirosaki-u.ac.jp</a:t>
            </a:r>
            <a:r>
              <a:rPr kumimoji="1" lang="ja-JP" altLang="en-US" sz="1200" dirty="0">
                <a:latin typeface="+mn-ea"/>
              </a:rPr>
              <a:t>　</a:t>
            </a:r>
          </a:p>
        </p:txBody>
      </p:sp>
      <p:sp>
        <p:nvSpPr>
          <p:cNvPr id="2" name="正方形/長方形 1"/>
          <p:cNvSpPr/>
          <p:nvPr/>
        </p:nvSpPr>
        <p:spPr>
          <a:xfrm>
            <a:off x="847082" y="1553227"/>
            <a:ext cx="4701948" cy="60125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p:cNvSpPr/>
          <p:nvPr/>
        </p:nvSpPr>
        <p:spPr>
          <a:xfrm>
            <a:off x="792875" y="4363859"/>
            <a:ext cx="4701948" cy="60125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p:cNvSpPr/>
          <p:nvPr/>
        </p:nvSpPr>
        <p:spPr>
          <a:xfrm>
            <a:off x="792875" y="7190485"/>
            <a:ext cx="4701948" cy="60125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271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131E2A9-F076-4186-B474-C02782171774}"/>
              </a:ext>
            </a:extLst>
          </p:cNvPr>
          <p:cNvSpPr>
            <a:spLocks noGrp="1"/>
          </p:cNvSpPr>
          <p:nvPr>
            <p:ph idx="1"/>
          </p:nvPr>
        </p:nvSpPr>
        <p:spPr>
          <a:xfrm>
            <a:off x="294128" y="376287"/>
            <a:ext cx="6403409" cy="2392061"/>
          </a:xfrm>
        </p:spPr>
        <p:txBody>
          <a:bodyPr>
            <a:noAutofit/>
          </a:bodyPr>
          <a:lstStyle/>
          <a:p>
            <a:pPr marL="0" indent="0">
              <a:buNone/>
            </a:pPr>
            <a:r>
              <a:rPr lang="ja-JP" altLang="en-US" sz="1200" dirty="0">
                <a:solidFill>
                  <a:schemeClr val="tx1"/>
                </a:solidFill>
              </a:rPr>
              <a:t>（５）局所排気装置</a:t>
            </a:r>
            <a:endParaRPr lang="en-US" altLang="ja-JP" sz="1200" dirty="0">
              <a:solidFill>
                <a:schemeClr val="tx1"/>
              </a:solidFill>
            </a:endParaRPr>
          </a:p>
          <a:p>
            <a:pPr marL="0" indent="0">
              <a:buNone/>
            </a:pPr>
            <a:endParaRPr lang="en-US" altLang="ja-JP" sz="1200" dirty="0"/>
          </a:p>
          <a:p>
            <a:pPr marL="116812" indent="0">
              <a:spcBef>
                <a:spcPts val="823"/>
              </a:spcBef>
              <a:buNone/>
            </a:pPr>
            <a:r>
              <a:rPr lang="ja-JP" altLang="en-US" sz="1200" dirty="0">
                <a:latin typeface="+mj-ea"/>
                <a:ea typeface="+mj-ea"/>
              </a:rPr>
              <a:t>　</a:t>
            </a:r>
            <a:r>
              <a:rPr lang="ja-JP" altLang="en-US" sz="1200" dirty="0">
                <a:solidFill>
                  <a:schemeClr val="tx1"/>
                </a:solidFill>
                <a:latin typeface="+mj-ea"/>
                <a:ea typeface="+mj-ea"/>
              </a:rPr>
              <a:t>有機溶剤・特定化学物質</a:t>
            </a:r>
            <a:endParaRPr lang="en-US" altLang="ja-JP" sz="1200" dirty="0">
              <a:solidFill>
                <a:schemeClr val="tx1"/>
              </a:solidFill>
              <a:latin typeface="+mj-ea"/>
              <a:ea typeface="+mj-ea"/>
            </a:endParaRPr>
          </a:p>
          <a:p>
            <a:pPr marL="412831" lvl="2">
              <a:lnSpc>
                <a:spcPct val="120000"/>
              </a:lnSpc>
              <a:spcBef>
                <a:spcPts val="1097"/>
              </a:spcBef>
              <a:buFont typeface="Arial" panose="020B0604020202020204" pitchFamily="34" charset="0"/>
              <a:buChar char="•"/>
            </a:pPr>
            <a:r>
              <a:rPr lang="ja-JP" altLang="en-US" sz="1200" dirty="0">
                <a:solidFill>
                  <a:schemeClr val="tx1"/>
                </a:solidFill>
                <a:latin typeface="+mj-ea"/>
                <a:ea typeface="+mj-ea"/>
              </a:rPr>
              <a:t>有機溶剤もしくは特定化学物質は，局所排気装置内で使用してください。</a:t>
            </a:r>
            <a:endParaRPr lang="en-US" altLang="ja-JP" sz="1200" dirty="0">
              <a:solidFill>
                <a:schemeClr val="tx1"/>
              </a:solidFill>
              <a:latin typeface="+mj-ea"/>
              <a:ea typeface="+mj-ea"/>
            </a:endParaRPr>
          </a:p>
          <a:p>
            <a:pPr marL="412831" lvl="2">
              <a:buFont typeface="Arial" panose="020B0604020202020204" pitchFamily="34" charset="0"/>
              <a:buChar char="•"/>
            </a:pPr>
            <a:r>
              <a:rPr lang="ja-JP" altLang="en-US" sz="1200" dirty="0">
                <a:solidFill>
                  <a:srgbClr val="FF0000"/>
                </a:solidFill>
                <a:latin typeface="+mj-ea"/>
                <a:ea typeface="+mj-ea"/>
              </a:rPr>
              <a:t>作業主任者は</a:t>
            </a:r>
            <a:r>
              <a:rPr lang="ja-JP" altLang="en-US" sz="1200" spc="92" dirty="0">
                <a:solidFill>
                  <a:srgbClr val="FF0000"/>
                </a:solidFill>
                <a:latin typeface="+mj-ea"/>
                <a:ea typeface="+mj-ea"/>
              </a:rPr>
              <a:t>月</a:t>
            </a:r>
            <a:r>
              <a:rPr lang="en-US" altLang="ja-JP" sz="1200" spc="92" dirty="0">
                <a:solidFill>
                  <a:srgbClr val="FF0000"/>
                </a:solidFill>
                <a:latin typeface="+mj-ea"/>
                <a:ea typeface="+mj-ea"/>
                <a:cs typeface="Tahoma" panose="020B0604030504040204" pitchFamily="34" charset="0"/>
              </a:rPr>
              <a:t>1</a:t>
            </a:r>
            <a:r>
              <a:rPr lang="ja-JP" altLang="en-US" sz="1200" dirty="0">
                <a:solidFill>
                  <a:srgbClr val="FF0000"/>
                </a:solidFill>
                <a:latin typeface="+mj-ea"/>
                <a:ea typeface="+mj-ea"/>
              </a:rPr>
              <a:t>回，局所排気装置を点検する義務</a:t>
            </a:r>
            <a:r>
              <a:rPr lang="ja-JP" altLang="en-US" sz="1200" dirty="0">
                <a:solidFill>
                  <a:schemeClr val="tx1"/>
                </a:solidFill>
                <a:latin typeface="+mj-ea"/>
                <a:ea typeface="+mj-ea"/>
              </a:rPr>
              <a:t>があります。</a:t>
            </a:r>
            <a:endParaRPr lang="en-US" altLang="ja-JP" sz="1200" dirty="0">
              <a:solidFill>
                <a:schemeClr val="tx1"/>
              </a:solidFill>
              <a:latin typeface="+mj-ea"/>
              <a:ea typeface="+mj-ea"/>
            </a:endParaRPr>
          </a:p>
          <a:p>
            <a:pPr marL="412831" lvl="2">
              <a:buFont typeface="Arial" panose="020B0604020202020204" pitchFamily="34" charset="0"/>
              <a:buChar char="•"/>
            </a:pPr>
            <a:r>
              <a:rPr lang="ja-JP" altLang="en-US" sz="1200" dirty="0">
                <a:solidFill>
                  <a:schemeClr val="tx1"/>
                </a:solidFill>
                <a:latin typeface="+mj-ea"/>
                <a:ea typeface="+mj-ea"/>
              </a:rPr>
              <a:t>風速計と点検表が必要な方は，総務担当にお越しください。</a:t>
            </a:r>
            <a:endParaRPr lang="en-US" altLang="ja-JP" sz="1200" dirty="0">
              <a:solidFill>
                <a:schemeClr val="tx1"/>
              </a:solidFill>
              <a:latin typeface="+mj-ea"/>
              <a:ea typeface="+mj-ea"/>
            </a:endParaRPr>
          </a:p>
          <a:p>
            <a:pPr marL="308354" lvl="2" indent="0">
              <a:buNone/>
            </a:pPr>
            <a:r>
              <a:rPr lang="ja-JP" altLang="en-US" sz="1200" dirty="0">
                <a:solidFill>
                  <a:schemeClr val="tx1"/>
                </a:solidFill>
                <a:latin typeface="+mj-ea"/>
                <a:ea typeface="+mj-ea"/>
              </a:rPr>
              <a:t>  </a:t>
            </a:r>
            <a:r>
              <a:rPr lang="ja-JP" altLang="en-US" sz="1200" u="sng" dirty="0">
                <a:solidFill>
                  <a:schemeClr val="tx1"/>
                </a:solidFill>
                <a:latin typeface="+mj-ea"/>
                <a:ea typeface="+mj-ea"/>
              </a:rPr>
              <a:t>点検表は，研究協力担当（技術専門職員）</a:t>
            </a:r>
            <a:r>
              <a:rPr lang="ja-JP" altLang="en-US" sz="1200" dirty="0">
                <a:solidFill>
                  <a:schemeClr val="tx1"/>
                </a:solidFill>
                <a:latin typeface="+mj-ea"/>
                <a:ea typeface="+mj-ea"/>
              </a:rPr>
              <a:t>へ提出をお願いします。</a:t>
            </a:r>
            <a:endParaRPr lang="en-US" altLang="ja-JP" sz="1200" dirty="0">
              <a:solidFill>
                <a:schemeClr val="tx1"/>
              </a:solidFill>
              <a:latin typeface="+mj-ea"/>
              <a:ea typeface="+mj-ea"/>
            </a:endParaRPr>
          </a:p>
          <a:p>
            <a:pPr marL="412831" lvl="2">
              <a:buFont typeface="Arial" panose="020B0604020202020204" pitchFamily="34" charset="0"/>
              <a:buChar char="•"/>
            </a:pPr>
            <a:r>
              <a:rPr lang="ja-JP" altLang="en-US" sz="1200" dirty="0">
                <a:solidFill>
                  <a:schemeClr val="tx1"/>
                </a:solidFill>
                <a:latin typeface="+mj-ea"/>
                <a:ea typeface="+mj-ea"/>
              </a:rPr>
              <a:t>作業主任者技能講習会の受講希望者は，総務担当にお知らせください。</a:t>
            </a:r>
            <a:endParaRPr lang="en-US" altLang="ja-JP" sz="1200" dirty="0">
              <a:solidFill>
                <a:schemeClr val="tx1"/>
              </a:solidFill>
              <a:latin typeface="+mj-ea"/>
              <a:ea typeface="+mj-ea"/>
            </a:endParaRPr>
          </a:p>
          <a:p>
            <a:pPr marL="417909" lvl="2" indent="0">
              <a:buNone/>
            </a:pPr>
            <a:endParaRPr lang="en-US" altLang="ja-JP" sz="1463" dirty="0"/>
          </a:p>
          <a:p>
            <a:pPr marL="0" indent="0">
              <a:buNone/>
            </a:pPr>
            <a:endParaRPr lang="en-US" altLang="ja-JP" sz="1463" dirty="0">
              <a:solidFill>
                <a:schemeClr val="tx1"/>
              </a:solidFill>
            </a:endParaRPr>
          </a:p>
          <a:p>
            <a:pPr marL="0" indent="0">
              <a:buNone/>
            </a:pPr>
            <a:endParaRPr lang="en-US" altLang="ja-JP" sz="1950" dirty="0"/>
          </a:p>
          <a:p>
            <a:pPr marL="417909" lvl="2" indent="0">
              <a:buNone/>
            </a:pPr>
            <a:endParaRPr lang="en-US" altLang="ja-JP" sz="1625" dirty="0"/>
          </a:p>
          <a:p>
            <a:pPr marL="417909" lvl="2" indent="0">
              <a:buNone/>
            </a:pPr>
            <a:endParaRPr lang="en-US" altLang="ja-JP" sz="1625" dirty="0"/>
          </a:p>
          <a:p>
            <a:pPr marL="330845" indent="0">
              <a:spcBef>
                <a:spcPts val="548"/>
              </a:spcBef>
              <a:buNone/>
            </a:pPr>
            <a:endParaRPr lang="en-US" altLang="ja-JP" sz="1625" dirty="0"/>
          </a:p>
          <a:p>
            <a:pPr marL="169050" indent="0">
              <a:buNone/>
            </a:pPr>
            <a:endParaRPr lang="en-US" altLang="ja-JP" sz="1625" dirty="0"/>
          </a:p>
          <a:p>
            <a:pPr marL="0" indent="0">
              <a:spcBef>
                <a:spcPts val="823"/>
              </a:spcBef>
              <a:buNone/>
            </a:pPr>
            <a:endParaRPr lang="en-US" altLang="ja-JP" sz="1625" b="1" dirty="0">
              <a:solidFill>
                <a:srgbClr val="0070C0"/>
              </a:solidFill>
            </a:endParaRPr>
          </a:p>
          <a:p>
            <a:pPr marL="0" indent="0">
              <a:spcBef>
                <a:spcPts val="823"/>
              </a:spcBef>
              <a:buNone/>
            </a:pPr>
            <a:endParaRPr lang="en-US" altLang="ja-JP" sz="975" dirty="0"/>
          </a:p>
          <a:p>
            <a:pPr marL="0" indent="0">
              <a:buNone/>
            </a:pPr>
            <a:endParaRPr lang="en-US" altLang="ja-JP" sz="1625" b="1" dirty="0">
              <a:solidFill>
                <a:schemeClr val="accent6"/>
              </a:solidFill>
            </a:endParaRPr>
          </a:p>
          <a:p>
            <a:pPr marL="0" indent="0">
              <a:buNone/>
            </a:pPr>
            <a:endParaRPr lang="en-US" altLang="ja-JP" sz="1625" dirty="0"/>
          </a:p>
        </p:txBody>
      </p:sp>
      <p:sp>
        <p:nvSpPr>
          <p:cNvPr id="7" name="コンテンツ プレースホルダー 2">
            <a:extLst>
              <a:ext uri="{FF2B5EF4-FFF2-40B4-BE49-F238E27FC236}">
                <a16:creationId xmlns:a16="http://schemas.microsoft.com/office/drawing/2014/main" id="{094382DF-89F9-43CC-B25F-5D757E750BC4}"/>
              </a:ext>
            </a:extLst>
          </p:cNvPr>
          <p:cNvSpPr txBox="1">
            <a:spLocks/>
          </p:cNvSpPr>
          <p:nvPr/>
        </p:nvSpPr>
        <p:spPr>
          <a:xfrm>
            <a:off x="278889" y="3174534"/>
            <a:ext cx="6403409" cy="2392061"/>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j-ea"/>
                <a:ea typeface="+mj-ea"/>
              </a:rPr>
              <a:t>（６）高圧ガスボンベ</a:t>
            </a:r>
            <a:endParaRPr lang="en-US" altLang="ja-JP" sz="1200" dirty="0">
              <a:solidFill>
                <a:schemeClr val="tx1"/>
              </a:solidFill>
              <a:latin typeface="+mj-ea"/>
              <a:ea typeface="+mj-ea"/>
            </a:endParaRPr>
          </a:p>
          <a:p>
            <a:pPr marL="116812" indent="0">
              <a:spcBef>
                <a:spcPts val="686"/>
              </a:spcBef>
              <a:buNone/>
            </a:pPr>
            <a:r>
              <a:rPr lang="ja-JP" altLang="en-US" sz="1200" dirty="0">
                <a:latin typeface="+mj-ea"/>
                <a:ea typeface="+mj-ea"/>
              </a:rPr>
              <a:t>　</a:t>
            </a:r>
            <a:endParaRPr lang="en-US" altLang="ja-JP" sz="1200" dirty="0">
              <a:latin typeface="+mj-ea"/>
              <a:ea typeface="+mj-ea"/>
            </a:endParaRPr>
          </a:p>
          <a:p>
            <a:pPr marL="116812" indent="0">
              <a:spcBef>
                <a:spcPts val="686"/>
              </a:spcBef>
              <a:buNone/>
            </a:pPr>
            <a:r>
              <a:rPr lang="ja-JP" altLang="en-US" sz="1200" dirty="0">
                <a:latin typeface="+mj-ea"/>
                <a:ea typeface="+mj-ea"/>
              </a:rPr>
              <a:t>　原則</a:t>
            </a:r>
            <a:endParaRPr lang="en-US" altLang="ja-JP" sz="1200" dirty="0">
              <a:latin typeface="+mj-ea"/>
              <a:ea typeface="+mj-ea"/>
            </a:endParaRPr>
          </a:p>
          <a:p>
            <a:pPr marL="494091" lvl="2" indent="-124793">
              <a:spcBef>
                <a:spcPts val="823"/>
              </a:spcBef>
              <a:buFont typeface="Arial" panose="020B0604020202020204" pitchFamily="34" charset="0"/>
              <a:buChar char="•"/>
            </a:pPr>
            <a:r>
              <a:rPr lang="ja-JP" altLang="en-US" sz="1200" dirty="0">
                <a:solidFill>
                  <a:schemeClr val="tx1"/>
                </a:solidFill>
                <a:latin typeface="+mj-ea"/>
                <a:ea typeface="+mj-ea"/>
              </a:rPr>
              <a:t>高圧ガスのボンベの新規購入・処分，共有ボンベの新規使用・</a:t>
            </a:r>
            <a:endParaRPr lang="en-US" altLang="ja-JP" sz="1200" dirty="0">
              <a:solidFill>
                <a:schemeClr val="tx1"/>
              </a:solidFill>
              <a:latin typeface="+mj-ea"/>
              <a:ea typeface="+mj-ea"/>
            </a:endParaRPr>
          </a:p>
          <a:p>
            <a:pPr marL="369298" lvl="2" indent="0">
              <a:spcBef>
                <a:spcPts val="823"/>
              </a:spcBef>
              <a:buNone/>
            </a:pPr>
            <a:r>
              <a:rPr lang="en-US" altLang="ja-JP" sz="1200" dirty="0">
                <a:solidFill>
                  <a:schemeClr val="tx1"/>
                </a:solidFill>
                <a:latin typeface="+mj-ea"/>
                <a:ea typeface="+mj-ea"/>
              </a:rPr>
              <a:t>  </a:t>
            </a:r>
            <a:r>
              <a:rPr lang="ja-JP" altLang="en-US" sz="1200" dirty="0">
                <a:solidFill>
                  <a:schemeClr val="tx1"/>
                </a:solidFill>
                <a:latin typeface="+mj-ea"/>
                <a:ea typeface="+mj-ea"/>
              </a:rPr>
              <a:t>使用停止は</a:t>
            </a:r>
            <a:r>
              <a:rPr lang="ja-JP" altLang="en-US" sz="1200" dirty="0">
                <a:solidFill>
                  <a:srgbClr val="FF0000"/>
                </a:solidFill>
                <a:latin typeface="+mj-ea"/>
                <a:ea typeface="+mj-ea"/>
              </a:rPr>
              <a:t>登録制</a:t>
            </a:r>
            <a:r>
              <a:rPr lang="ja-JP" altLang="en-US" sz="1200" dirty="0">
                <a:solidFill>
                  <a:schemeClr val="tx1"/>
                </a:solidFill>
                <a:latin typeface="+mj-ea"/>
                <a:ea typeface="+mj-ea"/>
              </a:rPr>
              <a:t>になっています。</a:t>
            </a:r>
            <a:endParaRPr lang="en-US" altLang="ja-JP" sz="1200" dirty="0">
              <a:solidFill>
                <a:schemeClr val="tx1"/>
              </a:solidFill>
              <a:latin typeface="+mj-ea"/>
              <a:ea typeface="+mj-ea"/>
            </a:endParaRPr>
          </a:p>
          <a:p>
            <a:pPr marL="369298" lvl="2" indent="0">
              <a:spcBef>
                <a:spcPts val="823"/>
              </a:spcBef>
              <a:buNone/>
            </a:pPr>
            <a:r>
              <a:rPr lang="ja-JP" altLang="en-US" sz="1200" dirty="0">
                <a:solidFill>
                  <a:schemeClr val="tx1"/>
                </a:solidFill>
                <a:latin typeface="+mj-ea"/>
                <a:ea typeface="+mj-ea"/>
              </a:rPr>
              <a:t>  それぞれ施設環境部へ提出が必要な書類がありますので，</a:t>
            </a:r>
            <a:endParaRPr lang="en-US" altLang="ja-JP" sz="1200" dirty="0">
              <a:solidFill>
                <a:schemeClr val="tx1"/>
              </a:solidFill>
              <a:latin typeface="+mj-ea"/>
              <a:ea typeface="+mj-ea"/>
            </a:endParaRPr>
          </a:p>
          <a:p>
            <a:pPr marL="369298" lvl="2" indent="0">
              <a:spcBef>
                <a:spcPts val="823"/>
              </a:spcBef>
              <a:buNone/>
            </a:pPr>
            <a:r>
              <a:rPr lang="ja-JP" altLang="en-US" sz="1200" dirty="0">
                <a:solidFill>
                  <a:schemeClr val="tx1"/>
                </a:solidFill>
                <a:latin typeface="+mj-ea"/>
                <a:ea typeface="+mj-ea"/>
              </a:rPr>
              <a:t>　総務担当へ御連絡ください。</a:t>
            </a:r>
            <a:endParaRPr lang="en-US" altLang="ja-JP" sz="1200" dirty="0">
              <a:solidFill>
                <a:schemeClr val="tx1"/>
              </a:solidFill>
              <a:latin typeface="+mj-ea"/>
              <a:ea typeface="+mj-ea"/>
            </a:endParaRPr>
          </a:p>
          <a:p>
            <a:pPr marL="494091" lvl="2" indent="-124793">
              <a:spcBef>
                <a:spcPts val="548"/>
              </a:spcBef>
              <a:buFont typeface="Arial" panose="020B0604020202020204" pitchFamily="34" charset="0"/>
              <a:buChar char="•"/>
            </a:pPr>
            <a:r>
              <a:rPr lang="ja-JP" altLang="en-US" sz="1200" dirty="0">
                <a:solidFill>
                  <a:schemeClr val="tx1"/>
                </a:solidFill>
                <a:latin typeface="+mj-ea"/>
                <a:ea typeface="+mj-ea"/>
              </a:rPr>
              <a:t>各棟で保有している高圧ガスボンベの</a:t>
            </a:r>
            <a:r>
              <a:rPr lang="ja-JP" altLang="en-US" sz="1200" dirty="0">
                <a:solidFill>
                  <a:srgbClr val="FF0000"/>
                </a:solidFill>
                <a:latin typeface="+mj-ea"/>
                <a:ea typeface="+mj-ea"/>
              </a:rPr>
              <a:t>貯蔵量が</a:t>
            </a:r>
            <a:r>
              <a:rPr lang="en-US" altLang="ja-JP" sz="1200" dirty="0">
                <a:solidFill>
                  <a:srgbClr val="FF0000"/>
                </a:solidFill>
                <a:latin typeface="+mj-ea"/>
                <a:ea typeface="+mj-ea"/>
                <a:cs typeface="Tahoma" panose="020B0604030504040204" pitchFamily="34" charset="0"/>
              </a:rPr>
              <a:t>300m</a:t>
            </a:r>
            <a:r>
              <a:rPr lang="en-US" altLang="ja-JP" sz="1200" baseline="30000" dirty="0">
                <a:solidFill>
                  <a:srgbClr val="FF0000"/>
                </a:solidFill>
                <a:latin typeface="+mj-ea"/>
                <a:ea typeface="+mj-ea"/>
                <a:cs typeface="Tahoma" panose="020B0604030504040204" pitchFamily="34" charset="0"/>
              </a:rPr>
              <a:t>3</a:t>
            </a:r>
            <a:r>
              <a:rPr lang="ja-JP" altLang="en-US" sz="1200" dirty="0">
                <a:solidFill>
                  <a:srgbClr val="FF0000"/>
                </a:solidFill>
                <a:latin typeface="+mj-ea"/>
                <a:ea typeface="+mj-ea"/>
              </a:rPr>
              <a:t>以上に</a:t>
            </a:r>
            <a:endParaRPr lang="en-US" altLang="ja-JP" sz="1200" dirty="0">
              <a:solidFill>
                <a:srgbClr val="FF0000"/>
              </a:solidFill>
              <a:latin typeface="+mj-ea"/>
              <a:ea typeface="+mj-ea"/>
            </a:endParaRPr>
          </a:p>
          <a:p>
            <a:pPr marL="369298" lvl="2" indent="0">
              <a:spcBef>
                <a:spcPts val="548"/>
              </a:spcBef>
              <a:buNone/>
            </a:pPr>
            <a:r>
              <a:rPr lang="ja-JP" altLang="en-US" sz="1200" dirty="0">
                <a:solidFill>
                  <a:srgbClr val="FF0000"/>
                </a:solidFill>
                <a:latin typeface="+mj-ea"/>
                <a:ea typeface="+mj-ea"/>
              </a:rPr>
              <a:t>　ならない</a:t>
            </a:r>
            <a:r>
              <a:rPr lang="ja-JP" altLang="en-US" sz="1200" dirty="0">
                <a:solidFill>
                  <a:schemeClr val="tx1"/>
                </a:solidFill>
                <a:latin typeface="+mj-ea"/>
                <a:ea typeface="+mj-ea"/>
              </a:rPr>
              <a:t>よう，</a:t>
            </a:r>
            <a:r>
              <a:rPr lang="ja-JP" altLang="en-US" sz="1200" dirty="0">
                <a:solidFill>
                  <a:schemeClr val="tx1"/>
                </a:solidFill>
                <a:latin typeface="+mj-ea"/>
                <a:ea typeface="+mj-ea"/>
                <a:cs typeface="Tahoma" panose="020B0604030504040204" pitchFamily="34" charset="0"/>
              </a:rPr>
              <a:t>管理が必要となります</a:t>
            </a:r>
            <a:r>
              <a:rPr lang="ja-JP" altLang="en-US" sz="1200" dirty="0">
                <a:solidFill>
                  <a:schemeClr val="tx1"/>
                </a:solidFill>
                <a:latin typeface="+mj-ea"/>
                <a:ea typeface="+mj-ea"/>
              </a:rPr>
              <a:t>。</a:t>
            </a:r>
            <a:endParaRPr lang="en-US" altLang="ja-JP" sz="1200" dirty="0">
              <a:solidFill>
                <a:schemeClr val="tx1"/>
              </a:solidFill>
              <a:latin typeface="+mj-ea"/>
              <a:ea typeface="+mj-ea"/>
            </a:endParaRPr>
          </a:p>
          <a:p>
            <a:pPr marL="369298" lvl="2" indent="0">
              <a:lnSpc>
                <a:spcPct val="120000"/>
              </a:lnSpc>
              <a:spcBef>
                <a:spcPts val="548"/>
              </a:spcBef>
              <a:buNone/>
            </a:pPr>
            <a:endParaRPr lang="en-US" altLang="ja-JP" sz="1463" dirty="0">
              <a:solidFill>
                <a:schemeClr val="tx1"/>
              </a:solidFill>
            </a:endParaRPr>
          </a:p>
          <a:p>
            <a:pPr marL="417909" lvl="2" indent="0">
              <a:buNone/>
            </a:pPr>
            <a:endParaRPr lang="en-US" altLang="ja-JP" sz="1463" dirty="0"/>
          </a:p>
          <a:p>
            <a:pPr marL="0" indent="0">
              <a:buNone/>
            </a:pPr>
            <a:endParaRPr lang="en-US" altLang="ja-JP" sz="1463" dirty="0">
              <a:solidFill>
                <a:schemeClr val="tx1"/>
              </a:solidFill>
            </a:endParaRPr>
          </a:p>
          <a:p>
            <a:pPr marL="0" indent="0">
              <a:buNone/>
            </a:pPr>
            <a:endParaRPr lang="en-US" altLang="ja-JP" sz="1950" dirty="0"/>
          </a:p>
          <a:p>
            <a:pPr marL="417909" lvl="2" indent="0">
              <a:buNone/>
            </a:pPr>
            <a:endParaRPr lang="en-US" altLang="ja-JP" sz="1625" dirty="0"/>
          </a:p>
          <a:p>
            <a:pPr marL="417909" lvl="2" indent="0">
              <a:buNone/>
            </a:pPr>
            <a:endParaRPr lang="en-US" altLang="ja-JP" sz="1625" dirty="0"/>
          </a:p>
          <a:p>
            <a:pPr marL="330845" indent="0">
              <a:spcBef>
                <a:spcPts val="548"/>
              </a:spcBef>
              <a:buNone/>
            </a:pPr>
            <a:endParaRPr lang="en-US" altLang="ja-JP" sz="1625" dirty="0"/>
          </a:p>
          <a:p>
            <a:pPr marL="169050" indent="0">
              <a:buNone/>
            </a:pPr>
            <a:endParaRPr lang="en-US" altLang="ja-JP" sz="1625" dirty="0"/>
          </a:p>
          <a:p>
            <a:pPr marL="0" indent="0">
              <a:spcBef>
                <a:spcPts val="823"/>
              </a:spcBef>
              <a:buNone/>
            </a:pPr>
            <a:endParaRPr lang="en-US" altLang="ja-JP" sz="1625" b="1" dirty="0">
              <a:solidFill>
                <a:srgbClr val="0070C0"/>
              </a:solidFill>
            </a:endParaRPr>
          </a:p>
          <a:p>
            <a:pPr marL="0" indent="0">
              <a:spcBef>
                <a:spcPts val="823"/>
              </a:spcBef>
              <a:buNone/>
            </a:pPr>
            <a:endParaRPr lang="en-US" altLang="ja-JP" sz="975" dirty="0"/>
          </a:p>
          <a:p>
            <a:pPr marL="0" indent="0">
              <a:buNone/>
            </a:pPr>
            <a:endParaRPr lang="en-US" altLang="ja-JP" sz="1625" b="1" dirty="0">
              <a:solidFill>
                <a:schemeClr val="accent6"/>
              </a:solidFill>
            </a:endParaRPr>
          </a:p>
          <a:p>
            <a:pPr marL="0" indent="0">
              <a:buNone/>
            </a:pPr>
            <a:endParaRPr lang="en-US" altLang="ja-JP" sz="1625" dirty="0"/>
          </a:p>
        </p:txBody>
      </p:sp>
      <p:sp>
        <p:nvSpPr>
          <p:cNvPr id="8" name="コンテンツ プレースホルダー 2">
            <a:extLst>
              <a:ext uri="{FF2B5EF4-FFF2-40B4-BE49-F238E27FC236}">
                <a16:creationId xmlns:a16="http://schemas.microsoft.com/office/drawing/2014/main" id="{2A9DD10D-13E3-4ABA-A6AC-EFBFD1359B57}"/>
              </a:ext>
            </a:extLst>
          </p:cNvPr>
          <p:cNvSpPr txBox="1">
            <a:spLocks/>
          </p:cNvSpPr>
          <p:nvPr/>
        </p:nvSpPr>
        <p:spPr>
          <a:xfrm>
            <a:off x="395211" y="5972781"/>
            <a:ext cx="6170764" cy="3989045"/>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en-US" altLang="ja-JP" sz="1200" dirty="0">
                <a:solidFill>
                  <a:schemeClr val="tx1"/>
                </a:solidFill>
                <a:latin typeface="+mn-ea"/>
              </a:rPr>
              <a:t>(</a:t>
            </a:r>
            <a:r>
              <a:rPr lang="ja-JP" altLang="en-US" sz="1200" dirty="0">
                <a:solidFill>
                  <a:schemeClr val="tx1"/>
                </a:solidFill>
                <a:latin typeface="+mn-ea"/>
              </a:rPr>
              <a:t>７）感染性廃棄物</a:t>
            </a:r>
            <a:endParaRPr lang="en-US" altLang="ja-JP" sz="1200" dirty="0">
              <a:solidFill>
                <a:schemeClr val="tx1"/>
              </a:solidFill>
              <a:latin typeface="+mn-ea"/>
            </a:endParaRPr>
          </a:p>
          <a:p>
            <a:pPr marL="0" indent="0">
              <a:buNone/>
            </a:pPr>
            <a:endParaRPr lang="en-US" altLang="ja-JP" sz="1200" dirty="0">
              <a:latin typeface="+mn-ea"/>
            </a:endParaRPr>
          </a:p>
          <a:p>
            <a:pPr marL="278606" lvl="1" indent="0">
              <a:spcBef>
                <a:spcPts val="823"/>
              </a:spcBef>
              <a:buNone/>
            </a:pPr>
            <a:r>
              <a:rPr lang="ja-JP" altLang="en-US" dirty="0">
                <a:solidFill>
                  <a:schemeClr val="tx1"/>
                </a:solidFill>
                <a:latin typeface="+mn-ea"/>
              </a:rPr>
              <a:t>◎感染性廃棄物とは</a:t>
            </a:r>
            <a:endParaRPr lang="en-US" altLang="ja-JP" dirty="0">
              <a:solidFill>
                <a:schemeClr val="tx1"/>
              </a:solidFill>
              <a:latin typeface="+mn-ea"/>
            </a:endParaRPr>
          </a:p>
          <a:p>
            <a:pPr marL="492640" lvl="1">
              <a:buFont typeface="Arial" panose="020B0604020202020204" pitchFamily="34" charset="0"/>
              <a:buChar char="•"/>
            </a:pPr>
            <a:r>
              <a:rPr lang="ja-JP" altLang="en-US" dirty="0">
                <a:solidFill>
                  <a:schemeClr val="tx1"/>
                </a:solidFill>
                <a:latin typeface="+mn-ea"/>
              </a:rPr>
              <a:t>実験で使用した血液等が付着したもの，病原微生物に関連した試験・検査に使用されたもの，汚染物若しくはこれらが付着したもの　等</a:t>
            </a:r>
            <a:endParaRPr lang="en-US" altLang="ja-JP" dirty="0">
              <a:solidFill>
                <a:schemeClr val="tx1"/>
              </a:solidFill>
              <a:latin typeface="+mn-ea"/>
            </a:endParaRPr>
          </a:p>
          <a:p>
            <a:pPr marL="278606" lvl="1" indent="0">
              <a:spcBef>
                <a:spcPts val="823"/>
              </a:spcBef>
              <a:buNone/>
            </a:pPr>
            <a:r>
              <a:rPr lang="ja-JP" altLang="en-US" dirty="0">
                <a:solidFill>
                  <a:schemeClr val="tx1"/>
                </a:solidFill>
                <a:latin typeface="+mn-ea"/>
              </a:rPr>
              <a:t>感染性廃棄物を排出する予定がある場合は，</a:t>
            </a:r>
            <a:r>
              <a:rPr lang="ja-JP" altLang="en-US" u="sng" dirty="0">
                <a:solidFill>
                  <a:schemeClr val="tx1"/>
                </a:solidFill>
                <a:latin typeface="+mn-ea"/>
              </a:rPr>
              <a:t>研究協力担当</a:t>
            </a:r>
            <a:r>
              <a:rPr lang="ja-JP" altLang="en-US" dirty="0">
                <a:solidFill>
                  <a:schemeClr val="tx1"/>
                </a:solidFill>
                <a:latin typeface="+mn-ea"/>
              </a:rPr>
              <a:t>へお知らせください。</a:t>
            </a:r>
            <a:endParaRPr lang="en-US" altLang="ja-JP" strike="sngStrike" dirty="0">
              <a:solidFill>
                <a:schemeClr val="tx1"/>
              </a:solidFill>
              <a:latin typeface="+mn-ea"/>
            </a:endParaRPr>
          </a:p>
          <a:p>
            <a:pPr lvl="2">
              <a:buFont typeface="Arial" panose="020B0604020202020204" pitchFamily="34" charset="0"/>
              <a:buChar char="•"/>
            </a:pPr>
            <a:r>
              <a:rPr lang="ja-JP" altLang="en-US" sz="1200" dirty="0">
                <a:solidFill>
                  <a:schemeClr val="tx1"/>
                </a:solidFill>
                <a:latin typeface="+mn-ea"/>
              </a:rPr>
              <a:t>感染性廃棄物の処分費は教員負担となります。</a:t>
            </a:r>
            <a:endParaRPr lang="en-US" altLang="ja-JP" sz="1200" dirty="0">
              <a:solidFill>
                <a:schemeClr val="tx1"/>
              </a:solidFill>
              <a:latin typeface="+mn-ea"/>
            </a:endParaRPr>
          </a:p>
          <a:p>
            <a:pPr lvl="2">
              <a:buFont typeface="Arial" panose="020B0604020202020204" pitchFamily="34" charset="0"/>
              <a:buChar char="•"/>
            </a:pPr>
            <a:r>
              <a:rPr lang="ja-JP" altLang="en-US" sz="1200" dirty="0">
                <a:solidFill>
                  <a:schemeClr val="tx1"/>
                </a:solidFill>
                <a:latin typeface="+mn-ea"/>
              </a:rPr>
              <a:t>回収日は毎月２回程度（祝祭日により変わります），回収場所は農学生命科学部正面玄関です。</a:t>
            </a:r>
            <a:endParaRPr lang="en-US" altLang="ja-JP" sz="1200" dirty="0">
              <a:solidFill>
                <a:schemeClr val="tx1"/>
              </a:solidFill>
              <a:latin typeface="+mn-ea"/>
            </a:endParaRPr>
          </a:p>
          <a:p>
            <a:pPr lvl="2">
              <a:buFont typeface="Arial" panose="020B0604020202020204" pitchFamily="34" charset="0"/>
              <a:buChar char="•"/>
            </a:pPr>
            <a:r>
              <a:rPr lang="ja-JP" altLang="en-US" sz="1200" dirty="0">
                <a:solidFill>
                  <a:schemeClr val="tx1"/>
                </a:solidFill>
                <a:latin typeface="+mn-ea"/>
              </a:rPr>
              <a:t>廃棄容器はプラスチック容器２０</a:t>
            </a:r>
            <a:r>
              <a:rPr lang="en-US" altLang="ja-JP" sz="1200" dirty="0">
                <a:solidFill>
                  <a:schemeClr val="tx1"/>
                </a:solidFill>
                <a:latin typeface="+mn-ea"/>
              </a:rPr>
              <a:t>L</a:t>
            </a:r>
            <a:r>
              <a:rPr lang="ja-JP" altLang="en-US" sz="1200" dirty="0">
                <a:solidFill>
                  <a:schemeClr val="tx1"/>
                </a:solidFill>
                <a:latin typeface="+mn-ea"/>
              </a:rPr>
              <a:t> </a:t>
            </a:r>
            <a:r>
              <a:rPr lang="en-US" altLang="ja-JP" sz="1200" dirty="0">
                <a:solidFill>
                  <a:schemeClr val="tx1"/>
                </a:solidFill>
                <a:latin typeface="+mn-ea"/>
              </a:rPr>
              <a:t>or</a:t>
            </a:r>
            <a:r>
              <a:rPr lang="ja-JP" altLang="en-US" sz="1200" dirty="0">
                <a:solidFill>
                  <a:schemeClr val="tx1"/>
                </a:solidFill>
                <a:latin typeface="+mn-ea"/>
              </a:rPr>
              <a:t> ５０</a:t>
            </a:r>
            <a:r>
              <a:rPr lang="en-US" altLang="ja-JP" sz="1200" dirty="0">
                <a:solidFill>
                  <a:schemeClr val="tx1"/>
                </a:solidFill>
                <a:latin typeface="+mn-ea"/>
              </a:rPr>
              <a:t>L</a:t>
            </a:r>
            <a:r>
              <a:rPr lang="ja-JP" altLang="en-US" sz="1200" dirty="0">
                <a:solidFill>
                  <a:schemeClr val="tx1"/>
                </a:solidFill>
                <a:latin typeface="+mn-ea"/>
              </a:rPr>
              <a:t>です。</a:t>
            </a:r>
            <a:endParaRPr lang="en-US" altLang="ja-JP" sz="1200" dirty="0">
              <a:solidFill>
                <a:schemeClr val="tx1"/>
              </a:solidFill>
              <a:latin typeface="+mn-ea"/>
            </a:endParaRPr>
          </a:p>
          <a:p>
            <a:pPr marL="278606" lvl="1" indent="0">
              <a:spcBef>
                <a:spcPts val="823"/>
              </a:spcBef>
              <a:buNone/>
            </a:pPr>
            <a:r>
              <a:rPr lang="ja-JP" altLang="en-US" dirty="0">
                <a:solidFill>
                  <a:schemeClr val="tx1"/>
                </a:solidFill>
                <a:latin typeface="+mn-ea"/>
              </a:rPr>
              <a:t>回収の詳細については，毎月初めに該当者へ電子メールによりお知らせします。</a:t>
            </a:r>
            <a:endParaRPr lang="en-US" altLang="ja-JP" dirty="0">
              <a:solidFill>
                <a:schemeClr val="tx1"/>
              </a:solidFill>
              <a:latin typeface="+mn-ea"/>
            </a:endParaRPr>
          </a:p>
        </p:txBody>
      </p:sp>
      <p:sp>
        <p:nvSpPr>
          <p:cNvPr id="9" name="テキスト ボックス 8"/>
          <p:cNvSpPr txBox="1"/>
          <p:nvPr/>
        </p:nvSpPr>
        <p:spPr>
          <a:xfrm>
            <a:off x="1042399" y="9198659"/>
            <a:ext cx="5165896" cy="761747"/>
          </a:xfrm>
          <a:prstGeom prst="rect">
            <a:avLst/>
          </a:prstGeom>
          <a:noFill/>
        </p:spPr>
        <p:txBody>
          <a:bodyPr wrap="square" rtlCol="0">
            <a:spAutoFit/>
          </a:bodyPr>
          <a:lstStyle/>
          <a:p>
            <a:r>
              <a:rPr lang="en-US" altLang="ja-JP" sz="1050" dirty="0"/>
              <a:t>※</a:t>
            </a:r>
            <a:r>
              <a:rPr lang="ja-JP" altLang="ja-JP" sz="1050" dirty="0"/>
              <a:t>一般ごみについては</a:t>
            </a:r>
            <a:r>
              <a:rPr lang="ja-JP" altLang="en-US" sz="1050" dirty="0"/>
              <a:t>，</a:t>
            </a:r>
            <a:r>
              <a:rPr lang="ja-JP" altLang="ja-JP" sz="1050" dirty="0"/>
              <a:t>弘前市のルールに則って捨ててください。</a:t>
            </a:r>
            <a:endParaRPr lang="en-US" altLang="ja-JP" sz="1050" dirty="0"/>
          </a:p>
          <a:p>
            <a:r>
              <a:rPr lang="ja-JP" altLang="en-US" sz="1050" dirty="0"/>
              <a:t>　</a:t>
            </a:r>
            <a:r>
              <a:rPr lang="ja-JP" altLang="ja-JP" sz="1050" dirty="0"/>
              <a:t>また，大型ゴミについては月に</a:t>
            </a:r>
            <a:r>
              <a:rPr lang="en-US" altLang="ja-JP" sz="1050" dirty="0"/>
              <a:t>1</a:t>
            </a:r>
            <a:r>
              <a:rPr lang="ja-JP" altLang="ja-JP" sz="1050" dirty="0"/>
              <a:t>度廃棄可能日を</a:t>
            </a:r>
            <a:r>
              <a:rPr lang="ja-JP" altLang="en-US" sz="1050" dirty="0"/>
              <a:t>総務担当から</a:t>
            </a:r>
            <a:r>
              <a:rPr lang="ja-JP" altLang="ja-JP" sz="1050" dirty="0"/>
              <a:t>メールで</a:t>
            </a:r>
            <a:endParaRPr lang="en-US" altLang="ja-JP" sz="1050" dirty="0"/>
          </a:p>
          <a:p>
            <a:r>
              <a:rPr lang="ja-JP" altLang="en-US" sz="1050" dirty="0"/>
              <a:t>　</a:t>
            </a:r>
            <a:r>
              <a:rPr lang="ja-JP" altLang="ja-JP" sz="1050" dirty="0"/>
              <a:t>周知しますので，そちらを</a:t>
            </a:r>
            <a:r>
              <a:rPr lang="ja-JP" altLang="en-US" sz="1050" dirty="0"/>
              <a:t>御</a:t>
            </a:r>
            <a:r>
              <a:rPr lang="ja-JP" altLang="ja-JP" sz="1050" dirty="0"/>
              <a:t>確認ください。</a:t>
            </a:r>
          </a:p>
          <a:p>
            <a:endParaRPr kumimoji="1" lang="ja-JP" altLang="en-US" sz="1200" dirty="0"/>
          </a:p>
        </p:txBody>
      </p:sp>
      <p:sp>
        <p:nvSpPr>
          <p:cNvPr id="10" name="テキスト ボックス 9">
            <a:extLst>
              <a:ext uri="{FF2B5EF4-FFF2-40B4-BE49-F238E27FC236}">
                <a16:creationId xmlns:a16="http://schemas.microsoft.com/office/drawing/2014/main" id="{57712C9C-1BE5-4C58-A76F-BC63D53B588C}"/>
              </a:ext>
            </a:extLst>
          </p:cNvPr>
          <p:cNvSpPr txBox="1"/>
          <p:nvPr/>
        </p:nvSpPr>
        <p:spPr>
          <a:xfrm>
            <a:off x="3984196" y="430944"/>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3746</a:t>
            </a:r>
          </a:p>
          <a:p>
            <a:r>
              <a:rPr lang="en-US" altLang="ja-JP" sz="1200" dirty="0">
                <a:latin typeface="+mn-ea"/>
              </a:rPr>
              <a:t>Mail</a:t>
            </a:r>
            <a:r>
              <a:rPr lang="ja-JP" altLang="en-US" sz="1200" dirty="0">
                <a:latin typeface="+mn-ea"/>
              </a:rPr>
              <a:t>：</a:t>
            </a:r>
            <a:r>
              <a:rPr lang="en-US" altLang="ja-JP" sz="1200" dirty="0">
                <a:latin typeface="+mn-ea"/>
              </a:rPr>
              <a:t>jm3746@hirosaki-u.ac.jp</a:t>
            </a:r>
            <a:r>
              <a:rPr kumimoji="1" lang="ja-JP" altLang="en-US" sz="1200" dirty="0">
                <a:latin typeface="+mn-ea"/>
              </a:rPr>
              <a:t>　</a:t>
            </a:r>
          </a:p>
        </p:txBody>
      </p:sp>
      <p:sp>
        <p:nvSpPr>
          <p:cNvPr id="11" name="テキスト ボックス 10">
            <a:extLst>
              <a:ext uri="{FF2B5EF4-FFF2-40B4-BE49-F238E27FC236}">
                <a16:creationId xmlns:a16="http://schemas.microsoft.com/office/drawing/2014/main" id="{84F5B0C7-D598-45CB-8DCD-27981425DBDF}"/>
              </a:ext>
            </a:extLst>
          </p:cNvPr>
          <p:cNvSpPr txBox="1"/>
          <p:nvPr/>
        </p:nvSpPr>
        <p:spPr>
          <a:xfrm>
            <a:off x="3879636" y="3206753"/>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3746</a:t>
            </a:r>
          </a:p>
          <a:p>
            <a:r>
              <a:rPr lang="en-US" altLang="ja-JP" sz="1200" dirty="0">
                <a:latin typeface="+mn-ea"/>
              </a:rPr>
              <a:t>Mail</a:t>
            </a:r>
            <a:r>
              <a:rPr lang="ja-JP" altLang="en-US" sz="1200" dirty="0">
                <a:latin typeface="+mn-ea"/>
              </a:rPr>
              <a:t>：</a:t>
            </a:r>
            <a:r>
              <a:rPr lang="en-US" altLang="ja-JP" sz="1200" dirty="0">
                <a:latin typeface="+mn-ea"/>
              </a:rPr>
              <a:t>jm3746@hirosaki-u.ac.jp</a:t>
            </a:r>
            <a:r>
              <a:rPr kumimoji="1" lang="ja-JP" altLang="en-US" sz="1200" dirty="0">
                <a:latin typeface="+mn-ea"/>
              </a:rPr>
              <a:t>　</a:t>
            </a:r>
          </a:p>
        </p:txBody>
      </p:sp>
      <p:sp>
        <p:nvSpPr>
          <p:cNvPr id="12" name="テキスト ボックス 11">
            <a:extLst>
              <a:ext uri="{FF2B5EF4-FFF2-40B4-BE49-F238E27FC236}">
                <a16:creationId xmlns:a16="http://schemas.microsoft.com/office/drawing/2014/main" id="{BE5A9B4F-6801-42EE-B99A-B2A928CEB4DC}"/>
              </a:ext>
            </a:extLst>
          </p:cNvPr>
          <p:cNvSpPr txBox="1"/>
          <p:nvPr/>
        </p:nvSpPr>
        <p:spPr>
          <a:xfrm>
            <a:off x="3645726" y="5916955"/>
            <a:ext cx="3069274" cy="461665"/>
          </a:xfrm>
          <a:prstGeom prst="rect">
            <a:avLst/>
          </a:prstGeom>
          <a:noFill/>
        </p:spPr>
        <p:txBody>
          <a:bodyPr wrap="square" rtlCol="0">
            <a:spAutoFit/>
          </a:bodyPr>
          <a:lstStyle/>
          <a:p>
            <a:r>
              <a:rPr lang="ja-JP" altLang="ja-JP" sz="1200" dirty="0">
                <a:latin typeface="+mn-ea"/>
              </a:rPr>
              <a:t>総務グループ</a:t>
            </a:r>
            <a:r>
              <a:rPr lang="ja-JP" altLang="en-US" sz="1200" dirty="0">
                <a:latin typeface="+mn-ea"/>
              </a:rPr>
              <a:t>研究協力担当　内線</a:t>
            </a:r>
            <a:r>
              <a:rPr lang="en-US" altLang="ja-JP" sz="1200" dirty="0">
                <a:latin typeface="+mn-ea"/>
              </a:rPr>
              <a:t>2764</a:t>
            </a:r>
          </a:p>
          <a:p>
            <a:r>
              <a:rPr lang="en-US" altLang="ja-JP" sz="1200" dirty="0">
                <a:latin typeface="+mn-ea"/>
              </a:rPr>
              <a:t>Mail</a:t>
            </a:r>
            <a:r>
              <a:rPr lang="ja-JP" altLang="en-US" sz="1200" dirty="0">
                <a:latin typeface="+mn-ea"/>
              </a:rPr>
              <a:t>：</a:t>
            </a:r>
            <a:r>
              <a:rPr lang="en-US" altLang="ja-JP" sz="1200" dirty="0">
                <a:latin typeface="+mn-ea"/>
              </a:rPr>
              <a:t>nousei-kenkyo@hirosaki-u.ac.jp</a:t>
            </a:r>
            <a:r>
              <a:rPr kumimoji="1" lang="ja-JP" altLang="en-US" sz="1200" dirty="0">
                <a:latin typeface="+mn-ea"/>
              </a:rPr>
              <a:t>　</a:t>
            </a:r>
          </a:p>
        </p:txBody>
      </p:sp>
      <p:sp>
        <p:nvSpPr>
          <p:cNvPr id="13" name="スライド番号プレースホルダー 3">
            <a:extLst>
              <a:ext uri="{FF2B5EF4-FFF2-40B4-BE49-F238E27FC236}">
                <a16:creationId xmlns:a16="http://schemas.microsoft.com/office/drawing/2014/main" id="{5D604A4A-A6B0-42CE-BD9A-B08036D5C5BD}"/>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630" dirty="0">
                <a:solidFill>
                  <a:schemeClr val="tx1"/>
                </a:solidFill>
                <a:latin typeface="+mj-ea"/>
                <a:ea typeface="+mj-ea"/>
              </a:rPr>
              <a:t>23</a:t>
            </a:r>
          </a:p>
        </p:txBody>
      </p:sp>
    </p:spTree>
    <p:extLst>
      <p:ext uri="{BB962C8B-B14F-4D97-AF65-F5344CB8AC3E}">
        <p14:creationId xmlns:p14="http://schemas.microsoft.com/office/powerpoint/2010/main" val="84897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746128" y="854571"/>
            <a:ext cx="5379099" cy="1513653"/>
          </a:xfrm>
        </p:spPr>
        <p:txBody>
          <a:bodyPr>
            <a:noAutofit/>
          </a:bodyPr>
          <a:lstStyle/>
          <a:p>
            <a:pPr marL="118263" indent="0">
              <a:buNone/>
            </a:pPr>
            <a:r>
              <a:rPr lang="ja-JP" altLang="en-US" sz="1200" dirty="0">
                <a:solidFill>
                  <a:schemeClr val="tx1"/>
                </a:solidFill>
                <a:latin typeface="+mn-ea"/>
              </a:rPr>
              <a:t>（８）緊急時の連絡</a:t>
            </a:r>
            <a:endParaRPr lang="en-US" altLang="ja-JP" sz="1200" dirty="0">
              <a:solidFill>
                <a:schemeClr val="tx1"/>
              </a:solidFill>
              <a:latin typeface="+mn-ea"/>
            </a:endParaRPr>
          </a:p>
          <a:p>
            <a:pPr marL="118263" indent="0">
              <a:buNone/>
            </a:pPr>
            <a:endParaRPr lang="en-US" altLang="ja-JP" sz="1200" dirty="0">
              <a:solidFill>
                <a:schemeClr val="tx1"/>
              </a:solidFill>
              <a:latin typeface="+mn-ea"/>
            </a:endParaRPr>
          </a:p>
          <a:p>
            <a:pPr marL="118263" indent="0">
              <a:buNone/>
            </a:pPr>
            <a:endParaRPr lang="en-US" altLang="ja-JP" sz="1200" dirty="0">
              <a:solidFill>
                <a:schemeClr val="tx1"/>
              </a:solidFill>
              <a:latin typeface="+mn-ea"/>
            </a:endParaRPr>
          </a:p>
          <a:p>
            <a:pPr marL="118263" indent="0">
              <a:buNone/>
            </a:pPr>
            <a:r>
              <a:rPr lang="ja-JP" altLang="en-US" sz="1200" dirty="0">
                <a:solidFill>
                  <a:schemeClr val="tx1"/>
                </a:solidFill>
                <a:latin typeface="+mn-ea"/>
              </a:rPr>
              <a:t>　　</a:t>
            </a:r>
            <a:r>
              <a:rPr lang="ja-JP" altLang="ja-JP" sz="1200" dirty="0">
                <a:solidFill>
                  <a:schemeClr val="tx1"/>
                </a:solidFill>
                <a:latin typeface="+mn-ea"/>
              </a:rPr>
              <a:t>負傷者</a:t>
            </a:r>
            <a:r>
              <a:rPr lang="ja-JP" altLang="en-US" sz="1200" dirty="0">
                <a:solidFill>
                  <a:schemeClr val="tx1"/>
                </a:solidFill>
                <a:latin typeface="+mn-ea"/>
              </a:rPr>
              <a:t>，</a:t>
            </a:r>
            <a:r>
              <a:rPr lang="ja-JP" altLang="ja-JP" sz="1200" dirty="0">
                <a:solidFill>
                  <a:schemeClr val="tx1"/>
                </a:solidFill>
                <a:latin typeface="+mn-ea"/>
              </a:rPr>
              <a:t>火災等の緊急事態が発生した場合の連絡先は</a:t>
            </a:r>
            <a:r>
              <a:rPr lang="ja-JP" altLang="en-US" sz="1200" dirty="0">
                <a:solidFill>
                  <a:schemeClr val="tx1"/>
                </a:solidFill>
                <a:latin typeface="+mn-ea"/>
              </a:rPr>
              <a:t>，</a:t>
            </a:r>
            <a:endParaRPr lang="en-US" altLang="ja-JP" sz="1200" dirty="0">
              <a:solidFill>
                <a:schemeClr val="tx1"/>
              </a:solidFill>
              <a:latin typeface="+mn-ea"/>
            </a:endParaRPr>
          </a:p>
          <a:p>
            <a:pPr marL="118263" indent="0">
              <a:buNone/>
            </a:pPr>
            <a:r>
              <a:rPr lang="ja-JP" altLang="en-US" sz="1200" dirty="0">
                <a:solidFill>
                  <a:schemeClr val="tx1"/>
                </a:solidFill>
                <a:latin typeface="+mn-ea"/>
              </a:rPr>
              <a:t>　　</a:t>
            </a:r>
            <a:r>
              <a:rPr lang="ja-JP" altLang="ja-JP" sz="1200" dirty="0">
                <a:solidFill>
                  <a:schemeClr val="tx1"/>
                </a:solidFill>
                <a:latin typeface="+mn-ea"/>
              </a:rPr>
              <a:t>以下のとおりです。</a:t>
            </a:r>
            <a:endParaRPr lang="en-US" altLang="ja-JP" sz="1200" dirty="0">
              <a:solidFill>
                <a:schemeClr val="tx1"/>
              </a:solidFill>
              <a:latin typeface="+mn-ea"/>
            </a:endParaRPr>
          </a:p>
          <a:p>
            <a:pPr marL="170502" indent="0">
              <a:buNone/>
            </a:pPr>
            <a:endParaRPr lang="en-US" altLang="ja-JP" sz="1625" dirty="0">
              <a:solidFill>
                <a:schemeClr val="tx1"/>
              </a:solidFill>
            </a:endParaRPr>
          </a:p>
        </p:txBody>
      </p:sp>
      <p:sp>
        <p:nvSpPr>
          <p:cNvPr id="8" name="コンテンツ プレースホルダー 2">
            <a:extLst>
              <a:ext uri="{FF2B5EF4-FFF2-40B4-BE49-F238E27FC236}">
                <a16:creationId xmlns:a16="http://schemas.microsoft.com/office/drawing/2014/main" id="{CEEC3D05-0E61-41C4-A88A-47BEED606E36}"/>
              </a:ext>
            </a:extLst>
          </p:cNvPr>
          <p:cNvSpPr txBox="1">
            <a:spLocks/>
          </p:cNvSpPr>
          <p:nvPr/>
        </p:nvSpPr>
        <p:spPr>
          <a:xfrm>
            <a:off x="1178301" y="7588360"/>
            <a:ext cx="4625749" cy="536101"/>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170502" indent="0">
              <a:buNone/>
            </a:pPr>
            <a:r>
              <a:rPr lang="ja-JP" altLang="en-US" sz="1950" dirty="0">
                <a:solidFill>
                  <a:schemeClr val="tx1"/>
                </a:solidFill>
                <a:latin typeface="+mn-ea"/>
              </a:rPr>
              <a:t>　</a:t>
            </a:r>
            <a:r>
              <a:rPr lang="ja-JP" altLang="en-US" sz="1200" dirty="0">
                <a:solidFill>
                  <a:schemeClr val="tx1"/>
                </a:solidFill>
                <a:latin typeface="+mn-ea"/>
              </a:rPr>
              <a:t>必要事項を記入し，実験室に貼付してください。</a:t>
            </a:r>
            <a:endParaRPr lang="en-US" altLang="ja-JP" sz="1200" dirty="0">
              <a:solidFill>
                <a:schemeClr val="tx1"/>
              </a:solidFill>
              <a:latin typeface="+mn-ea"/>
            </a:endParaRPr>
          </a:p>
          <a:p>
            <a:pPr marL="208955" lvl="1" indent="0">
              <a:buNone/>
            </a:pPr>
            <a:r>
              <a:rPr lang="ja-JP" altLang="en-US" dirty="0">
                <a:solidFill>
                  <a:schemeClr val="tx1"/>
                </a:solidFill>
              </a:rPr>
              <a:t>　</a:t>
            </a:r>
            <a:endParaRPr lang="en-US" altLang="ja-JP" dirty="0">
              <a:solidFill>
                <a:srgbClr val="FF0000"/>
              </a:solidFill>
              <a:cs typeface="Tahoma" panose="020B0604030504040204" pitchFamily="34" charset="0"/>
            </a:endParaRPr>
          </a:p>
          <a:p>
            <a:pPr marL="208955" lvl="1" indent="0">
              <a:buNone/>
            </a:pPr>
            <a:endParaRPr lang="en-US" altLang="ja-JP" sz="1625" dirty="0">
              <a:solidFill>
                <a:schemeClr val="tx1"/>
              </a:solidFill>
            </a:endParaRPr>
          </a:p>
        </p:txBody>
      </p:sp>
      <p:sp>
        <p:nvSpPr>
          <p:cNvPr id="6" name="スライド番号プレースホルダー 3">
            <a:extLst>
              <a:ext uri="{FF2B5EF4-FFF2-40B4-BE49-F238E27FC236}">
                <a16:creationId xmlns:a16="http://schemas.microsoft.com/office/drawing/2014/main" id="{D96D9FF0-D867-4FB6-86ED-F5C3E1E02027}"/>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630" dirty="0">
                <a:solidFill>
                  <a:schemeClr val="tx1"/>
                </a:solidFill>
                <a:latin typeface="+mj-ea"/>
                <a:ea typeface="+mj-ea"/>
              </a:rPr>
              <a:t>24</a:t>
            </a:r>
          </a:p>
        </p:txBody>
      </p:sp>
      <p:sp>
        <p:nvSpPr>
          <p:cNvPr id="7" name="テキスト ボックス 6">
            <a:extLst>
              <a:ext uri="{FF2B5EF4-FFF2-40B4-BE49-F238E27FC236}">
                <a16:creationId xmlns:a16="http://schemas.microsoft.com/office/drawing/2014/main" id="{57712C9C-1BE5-4C58-A76F-BC63D53B588C}"/>
              </a:ext>
            </a:extLst>
          </p:cNvPr>
          <p:cNvSpPr txBox="1"/>
          <p:nvPr/>
        </p:nvSpPr>
        <p:spPr>
          <a:xfrm>
            <a:off x="3883988" y="854571"/>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3748</a:t>
            </a:r>
          </a:p>
          <a:p>
            <a:r>
              <a:rPr lang="en-US" altLang="ja-JP" sz="1200" dirty="0">
                <a:latin typeface="+mn-ea"/>
              </a:rPr>
              <a:t>Mail</a:t>
            </a:r>
            <a:r>
              <a:rPr lang="ja-JP" altLang="en-US" sz="1200" dirty="0">
                <a:latin typeface="+mn-ea"/>
              </a:rPr>
              <a:t>：</a:t>
            </a:r>
            <a:r>
              <a:rPr lang="en-US" altLang="ja-JP" sz="1200" dirty="0">
                <a:latin typeface="+mn-ea"/>
              </a:rPr>
              <a:t>jm3748@hirosaki-u.ac.jp</a:t>
            </a:r>
            <a:r>
              <a:rPr kumimoji="1" lang="ja-JP" altLang="en-US" sz="1200" dirty="0">
                <a:latin typeface="+mn-ea"/>
              </a:rPr>
              <a:t>　</a:t>
            </a:r>
          </a:p>
        </p:txBody>
      </p:sp>
      <p:pic>
        <p:nvPicPr>
          <p:cNvPr id="2" name="図 1"/>
          <p:cNvPicPr>
            <a:picLocks noChangeAspect="1"/>
          </p:cNvPicPr>
          <p:nvPr/>
        </p:nvPicPr>
        <p:blipFill rotWithShape="1">
          <a:blip r:embed="rId3"/>
          <a:srcRect l="6778" r="9778" b="4765"/>
          <a:stretch/>
        </p:blipFill>
        <p:spPr>
          <a:xfrm>
            <a:off x="819818" y="2851655"/>
            <a:ext cx="5231718" cy="4253273"/>
          </a:xfrm>
          <a:prstGeom prst="rect">
            <a:avLst/>
          </a:prstGeom>
          <a:ln w="25400">
            <a:solidFill>
              <a:schemeClr val="tx1"/>
            </a:solidFill>
          </a:ln>
        </p:spPr>
      </p:pic>
    </p:spTree>
    <p:extLst>
      <p:ext uri="{BB962C8B-B14F-4D97-AF65-F5344CB8AC3E}">
        <p14:creationId xmlns:p14="http://schemas.microsoft.com/office/powerpoint/2010/main" val="3315541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CE6155C-ECD4-40F6-A22B-3A44F6E99AE8}"/>
              </a:ext>
            </a:extLst>
          </p:cNvPr>
          <p:cNvSpPr>
            <a:spLocks noGrp="1"/>
          </p:cNvSpPr>
          <p:nvPr>
            <p:ph type="sldNum" sz="quarter" idx="12"/>
          </p:nvPr>
        </p:nvSpPr>
        <p:spPr>
          <a:xfrm>
            <a:off x="5822346" y="9094841"/>
            <a:ext cx="452725" cy="527403"/>
          </a:xfrm>
        </p:spPr>
        <p:txBody>
          <a:bodyPr/>
          <a:lstStyle/>
          <a:p>
            <a:r>
              <a:rPr kumimoji="1" lang="en-US" altLang="ja-JP" sz="1625" dirty="0">
                <a:solidFill>
                  <a:schemeClr val="tx1"/>
                </a:solidFill>
                <a:latin typeface="+mj-ea"/>
                <a:ea typeface="+mj-ea"/>
              </a:rPr>
              <a:t>25</a:t>
            </a:r>
            <a:endParaRPr kumimoji="1" lang="ja-JP" altLang="en-US" sz="1625" dirty="0">
              <a:solidFill>
                <a:schemeClr val="tx1"/>
              </a:solidFill>
              <a:latin typeface="+mj-ea"/>
              <a:ea typeface="+mj-ea"/>
            </a:endParaRPr>
          </a:p>
        </p:txBody>
      </p:sp>
      <p:sp>
        <p:nvSpPr>
          <p:cNvPr id="6" name="コンテンツ プレースホルダー 2">
            <a:extLst>
              <a:ext uri="{FF2B5EF4-FFF2-40B4-BE49-F238E27FC236}">
                <a16:creationId xmlns:a16="http://schemas.microsoft.com/office/drawing/2014/main" id="{0F6B8BC4-2E96-47D0-996B-A19B38DC776A}"/>
              </a:ext>
            </a:extLst>
          </p:cNvPr>
          <p:cNvSpPr txBox="1">
            <a:spLocks/>
          </p:cNvSpPr>
          <p:nvPr/>
        </p:nvSpPr>
        <p:spPr>
          <a:xfrm>
            <a:off x="582929" y="1311221"/>
            <a:ext cx="7871860" cy="8899579"/>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rPr>
              <a:t>◎安全保障輸出管理とは？</a:t>
            </a:r>
          </a:p>
          <a:p>
            <a:pPr marL="0" indent="0">
              <a:lnSpc>
                <a:spcPts val="1200"/>
              </a:lnSpc>
              <a:buNone/>
            </a:pPr>
            <a:r>
              <a:rPr lang="ja-JP" altLang="en-US" sz="1200" dirty="0">
                <a:solidFill>
                  <a:schemeClr val="tx1"/>
                </a:solidFill>
              </a:rPr>
              <a:t>　我が国では，武器や軍事転用可能な貨物・技術が，国際社会の</a:t>
            </a:r>
            <a:endParaRPr lang="en-US" altLang="ja-JP" sz="1200" dirty="0">
              <a:solidFill>
                <a:schemeClr val="tx1"/>
              </a:solidFill>
            </a:endParaRPr>
          </a:p>
          <a:p>
            <a:pPr marL="0" indent="0">
              <a:lnSpc>
                <a:spcPts val="1200"/>
              </a:lnSpc>
              <a:buNone/>
            </a:pPr>
            <a:r>
              <a:rPr lang="ja-JP" altLang="en-US" sz="1200" dirty="0">
                <a:solidFill>
                  <a:schemeClr val="tx1"/>
                </a:solidFill>
              </a:rPr>
              <a:t>安全性を脅かすおそれのある国家やテロリスト等，懸念活動を行う</a:t>
            </a:r>
            <a:endParaRPr lang="en-US" altLang="ja-JP" sz="1200" dirty="0">
              <a:solidFill>
                <a:schemeClr val="tx1"/>
              </a:solidFill>
            </a:endParaRPr>
          </a:p>
          <a:p>
            <a:pPr marL="0" indent="0">
              <a:lnSpc>
                <a:spcPts val="1200"/>
              </a:lnSpc>
              <a:buNone/>
            </a:pPr>
            <a:r>
              <a:rPr lang="ja-JP" altLang="en-US" sz="1200" dirty="0">
                <a:solidFill>
                  <a:schemeClr val="tx1"/>
                </a:solidFill>
              </a:rPr>
              <a:t>おそれのある者に渡ることを防ぐため，先進国を中心とした国際的</a:t>
            </a:r>
            <a:endParaRPr lang="en-US" altLang="ja-JP" sz="1200" dirty="0">
              <a:solidFill>
                <a:schemeClr val="tx1"/>
              </a:solidFill>
            </a:endParaRPr>
          </a:p>
          <a:p>
            <a:pPr marL="0" indent="0">
              <a:lnSpc>
                <a:spcPts val="1200"/>
              </a:lnSpc>
              <a:buNone/>
            </a:pPr>
            <a:r>
              <a:rPr lang="ja-JP" altLang="en-US" sz="1200" dirty="0">
                <a:solidFill>
                  <a:schemeClr val="tx1"/>
                </a:solidFill>
              </a:rPr>
              <a:t>な枠組みを構築し，国際社会と協調して輸出等の管理を行っています。</a:t>
            </a:r>
            <a:endParaRPr lang="en-US" altLang="ja-JP" sz="1200" dirty="0">
              <a:solidFill>
                <a:schemeClr val="tx1"/>
              </a:solidFill>
            </a:endParaRPr>
          </a:p>
          <a:p>
            <a:pPr marL="0" indent="0">
              <a:lnSpc>
                <a:spcPts val="1200"/>
              </a:lnSpc>
              <a:buNone/>
            </a:pPr>
            <a:r>
              <a:rPr lang="ja-JP" altLang="en-US" sz="1200" dirty="0">
                <a:solidFill>
                  <a:schemeClr val="tx1"/>
                </a:solidFill>
              </a:rPr>
              <a:t>我が国においては，この安全保障の観点に立った貿易管理の取組を，</a:t>
            </a:r>
            <a:endParaRPr lang="en-US" altLang="ja-JP" sz="1200" dirty="0">
              <a:solidFill>
                <a:schemeClr val="tx1"/>
              </a:solidFill>
            </a:endParaRPr>
          </a:p>
          <a:p>
            <a:pPr marL="0" indent="0">
              <a:lnSpc>
                <a:spcPts val="1200"/>
              </a:lnSpc>
              <a:buNone/>
            </a:pPr>
            <a:r>
              <a:rPr lang="ja-JP" altLang="en-US" sz="1200" dirty="0">
                <a:solidFill>
                  <a:schemeClr val="tx1"/>
                </a:solidFill>
              </a:rPr>
              <a:t>外国為替及び外国貿易法に基づき実施しています。弘前大学では，</a:t>
            </a:r>
            <a:endParaRPr lang="en-US" altLang="ja-JP" sz="1200" dirty="0">
              <a:solidFill>
                <a:schemeClr val="tx1"/>
              </a:solidFill>
            </a:endParaRPr>
          </a:p>
          <a:p>
            <a:pPr marL="0" indent="0">
              <a:lnSpc>
                <a:spcPts val="1200"/>
              </a:lnSpc>
              <a:buNone/>
            </a:pPr>
            <a:r>
              <a:rPr lang="ja-JP" altLang="en-US" sz="1200" dirty="0">
                <a:solidFill>
                  <a:schemeClr val="tx1"/>
                </a:solidFill>
                <a:latin typeface="+mn-ea"/>
              </a:rPr>
              <a:t>平成</a:t>
            </a:r>
            <a:r>
              <a:rPr lang="en-US" altLang="ja-JP" sz="1200" dirty="0">
                <a:solidFill>
                  <a:schemeClr val="tx1"/>
                </a:solidFill>
                <a:latin typeface="+mn-ea"/>
              </a:rPr>
              <a:t>23</a:t>
            </a:r>
            <a:r>
              <a:rPr lang="ja-JP" altLang="en-US" sz="1200" dirty="0">
                <a:solidFill>
                  <a:schemeClr val="tx1"/>
                </a:solidFill>
                <a:latin typeface="+mn-ea"/>
              </a:rPr>
              <a:t>年</a:t>
            </a:r>
            <a:r>
              <a:rPr lang="en-US" altLang="ja-JP" sz="1200" dirty="0">
                <a:solidFill>
                  <a:schemeClr val="tx1"/>
                </a:solidFill>
                <a:latin typeface="+mn-ea"/>
              </a:rPr>
              <a:t>4</a:t>
            </a:r>
            <a:r>
              <a:rPr lang="ja-JP" altLang="en-US" sz="1200" dirty="0">
                <a:solidFill>
                  <a:schemeClr val="tx1"/>
                </a:solidFill>
                <a:latin typeface="+mn-ea"/>
              </a:rPr>
              <a:t>月</a:t>
            </a:r>
            <a:r>
              <a:rPr lang="en-US" altLang="ja-JP" sz="1200" dirty="0">
                <a:solidFill>
                  <a:schemeClr val="tx1"/>
                </a:solidFill>
                <a:latin typeface="+mn-ea"/>
              </a:rPr>
              <a:t>20</a:t>
            </a:r>
            <a:r>
              <a:rPr lang="ja-JP" altLang="en-US" sz="1200" dirty="0">
                <a:solidFill>
                  <a:schemeClr val="tx1"/>
                </a:solidFill>
                <a:latin typeface="+mn-ea"/>
              </a:rPr>
              <a:t>日</a:t>
            </a:r>
            <a:r>
              <a:rPr lang="ja-JP" altLang="en-US" sz="1200" dirty="0">
                <a:solidFill>
                  <a:schemeClr val="tx1"/>
                </a:solidFill>
              </a:rPr>
              <a:t>に「弘前大学安全保障輸出管理規程」を制定し，</a:t>
            </a:r>
            <a:endParaRPr lang="en-US" altLang="ja-JP" sz="1200" dirty="0">
              <a:solidFill>
                <a:schemeClr val="tx1"/>
              </a:solidFill>
            </a:endParaRPr>
          </a:p>
          <a:p>
            <a:pPr marL="0" indent="0">
              <a:lnSpc>
                <a:spcPts val="1200"/>
              </a:lnSpc>
              <a:buNone/>
            </a:pPr>
            <a:r>
              <a:rPr lang="ja-JP" altLang="en-US" sz="1200" dirty="0">
                <a:solidFill>
                  <a:schemeClr val="tx1"/>
                </a:solidFill>
              </a:rPr>
              <a:t>技術の提供，貨物の輸出，留学生や研究生等の受入が具体化した際に，</a:t>
            </a:r>
            <a:endParaRPr lang="en-US" altLang="ja-JP" sz="1200" dirty="0">
              <a:solidFill>
                <a:schemeClr val="tx1"/>
              </a:solidFill>
            </a:endParaRPr>
          </a:p>
          <a:p>
            <a:pPr marL="0" indent="0">
              <a:lnSpc>
                <a:spcPts val="1200"/>
              </a:lnSpc>
              <a:buNone/>
            </a:pPr>
            <a:r>
              <a:rPr lang="ja-JP" altLang="en-US" sz="1200" dirty="0">
                <a:solidFill>
                  <a:schemeClr val="tx1"/>
                </a:solidFill>
              </a:rPr>
              <a:t>本規程に基づき適切な確認・審査処理を行っております。　</a:t>
            </a:r>
            <a:endParaRPr lang="en-US" altLang="ja-JP" sz="1200" dirty="0">
              <a:solidFill>
                <a:schemeClr val="tx1"/>
              </a:solidFill>
            </a:endParaRPr>
          </a:p>
          <a:p>
            <a:pPr marL="0" indent="0">
              <a:lnSpc>
                <a:spcPts val="1200"/>
              </a:lnSpc>
              <a:buNone/>
            </a:pPr>
            <a:endParaRPr lang="en-US" altLang="ja-JP" sz="1200" dirty="0">
              <a:solidFill>
                <a:schemeClr val="tx1"/>
              </a:solidFill>
            </a:endParaRPr>
          </a:p>
          <a:p>
            <a:pPr marL="0" indent="0">
              <a:lnSpc>
                <a:spcPts val="1200"/>
              </a:lnSpc>
              <a:buNone/>
            </a:pPr>
            <a:r>
              <a:rPr lang="ja-JP" altLang="en-US" sz="1200" dirty="0">
                <a:solidFill>
                  <a:schemeClr val="tx1"/>
                </a:solidFill>
              </a:rPr>
              <a:t>　本学においても，国際共同研究や留学生，外国人研究者の受入等が</a:t>
            </a:r>
            <a:endParaRPr lang="en-US" altLang="ja-JP" sz="1200" dirty="0">
              <a:solidFill>
                <a:schemeClr val="tx1"/>
              </a:solidFill>
            </a:endParaRPr>
          </a:p>
          <a:p>
            <a:pPr marL="0" indent="0">
              <a:lnSpc>
                <a:spcPts val="1200"/>
              </a:lnSpc>
              <a:buNone/>
            </a:pPr>
            <a:r>
              <a:rPr lang="ja-JP" altLang="en-US" sz="1200" dirty="0">
                <a:solidFill>
                  <a:schemeClr val="tx1"/>
                </a:solidFill>
              </a:rPr>
              <a:t>活発に行われており，国際的な学術研究活動の進展に伴い，法令遵守</a:t>
            </a:r>
            <a:endParaRPr lang="en-US" altLang="ja-JP" sz="1200" dirty="0">
              <a:solidFill>
                <a:schemeClr val="tx1"/>
              </a:solidFill>
            </a:endParaRPr>
          </a:p>
          <a:p>
            <a:pPr marL="0" indent="0">
              <a:lnSpc>
                <a:spcPts val="1200"/>
              </a:lnSpc>
              <a:buNone/>
            </a:pPr>
            <a:r>
              <a:rPr lang="ja-JP" altLang="en-US" sz="1200" dirty="0">
                <a:solidFill>
                  <a:schemeClr val="tx1"/>
                </a:solidFill>
              </a:rPr>
              <a:t>（コンプライアンス）のための管理が必要とされています。</a:t>
            </a:r>
            <a:endParaRPr lang="en-US" altLang="ja-JP" sz="1200" dirty="0">
              <a:solidFill>
                <a:schemeClr val="tx1"/>
              </a:solidFill>
            </a:endParaRPr>
          </a:p>
          <a:p>
            <a:pPr marL="0" indent="0">
              <a:lnSpc>
                <a:spcPts val="1200"/>
              </a:lnSpc>
              <a:buNone/>
            </a:pPr>
            <a:endParaRPr lang="ja-JP" altLang="en-US" sz="1200" dirty="0">
              <a:solidFill>
                <a:schemeClr val="tx1"/>
              </a:solidFill>
            </a:endParaRPr>
          </a:p>
          <a:p>
            <a:pPr marL="0" indent="0">
              <a:lnSpc>
                <a:spcPts val="1200"/>
              </a:lnSpc>
              <a:buNone/>
            </a:pPr>
            <a:r>
              <a:rPr lang="ja-JP" altLang="en-US" sz="1200" dirty="0">
                <a:solidFill>
                  <a:schemeClr val="tx1"/>
                </a:solidFill>
              </a:rPr>
              <a:t>　規制対象となる貨物の輸出や技術の提供を許可を得ずに行い，懸念</a:t>
            </a:r>
            <a:endParaRPr lang="en-US" altLang="ja-JP" sz="1200" dirty="0">
              <a:solidFill>
                <a:schemeClr val="tx1"/>
              </a:solidFill>
            </a:endParaRPr>
          </a:p>
          <a:p>
            <a:pPr marL="0" indent="0">
              <a:lnSpc>
                <a:spcPts val="1200"/>
              </a:lnSpc>
              <a:buNone/>
            </a:pPr>
            <a:r>
              <a:rPr lang="ja-JP" altLang="en-US" sz="1200" dirty="0">
                <a:solidFill>
                  <a:schemeClr val="tx1"/>
                </a:solidFill>
              </a:rPr>
              <a:t>用途と用いられてしまった場合，本学に対するダメージは計り知れません。</a:t>
            </a:r>
            <a:endParaRPr lang="en-US" altLang="ja-JP" sz="1200" dirty="0">
              <a:solidFill>
                <a:schemeClr val="tx1"/>
              </a:solidFill>
            </a:endParaRPr>
          </a:p>
          <a:p>
            <a:pPr marL="0" indent="0">
              <a:lnSpc>
                <a:spcPts val="1200"/>
              </a:lnSpc>
              <a:buNone/>
            </a:pPr>
            <a:endParaRPr lang="ja-JP" altLang="en-US" sz="1200" dirty="0">
              <a:solidFill>
                <a:schemeClr val="tx1"/>
              </a:solidFill>
            </a:endParaRPr>
          </a:p>
          <a:p>
            <a:pPr marL="0" indent="0">
              <a:lnSpc>
                <a:spcPts val="1200"/>
              </a:lnSpc>
              <a:buNone/>
            </a:pPr>
            <a:r>
              <a:rPr lang="ja-JP" altLang="en-US" sz="1200" dirty="0">
                <a:solidFill>
                  <a:schemeClr val="tx1"/>
                </a:solidFill>
              </a:rPr>
              <a:t>　適切な確認・審査を行い，国際的な安全の維持，学術研究の健全な</a:t>
            </a:r>
            <a:endParaRPr lang="en-US" altLang="ja-JP" sz="1200" dirty="0">
              <a:solidFill>
                <a:schemeClr val="tx1"/>
              </a:solidFill>
            </a:endParaRPr>
          </a:p>
          <a:p>
            <a:pPr marL="0" indent="0">
              <a:lnSpc>
                <a:spcPts val="1200"/>
              </a:lnSpc>
              <a:buNone/>
            </a:pPr>
            <a:r>
              <a:rPr lang="ja-JP" altLang="en-US" sz="1200" dirty="0">
                <a:solidFill>
                  <a:schemeClr val="tx1"/>
                </a:solidFill>
              </a:rPr>
              <a:t>発展をサポートしたいと考えております。</a:t>
            </a:r>
          </a:p>
          <a:p>
            <a:pPr marL="0" indent="0">
              <a:lnSpc>
                <a:spcPts val="1200"/>
              </a:lnSpc>
              <a:buNone/>
            </a:pPr>
            <a:r>
              <a:rPr lang="ja-JP" altLang="en-US" sz="1200" dirty="0">
                <a:solidFill>
                  <a:schemeClr val="tx1"/>
                </a:solidFill>
              </a:rPr>
              <a:t>（弘前大学研究・イノベーション推進機構ＨＰから）</a:t>
            </a:r>
          </a:p>
          <a:p>
            <a:pPr marL="0" indent="0">
              <a:buNone/>
            </a:pPr>
            <a:endParaRPr lang="en-US" altLang="ja-JP" sz="1200" dirty="0">
              <a:solidFill>
                <a:schemeClr val="tx1"/>
              </a:solidFill>
            </a:endParaRPr>
          </a:p>
          <a:p>
            <a:pPr marL="0" indent="0">
              <a:buNone/>
            </a:pPr>
            <a:endParaRPr lang="ja-JP" altLang="en-US" sz="1200" dirty="0">
              <a:solidFill>
                <a:schemeClr val="tx1"/>
              </a:solidFill>
            </a:endParaRPr>
          </a:p>
          <a:p>
            <a:pPr marL="0" indent="0">
              <a:buNone/>
            </a:pPr>
            <a:r>
              <a:rPr lang="ja-JP" altLang="en-US" sz="1200" dirty="0">
                <a:solidFill>
                  <a:schemeClr val="tx1"/>
                </a:solidFill>
              </a:rPr>
              <a:t>◎安全保障輸出管理説明会について</a:t>
            </a:r>
          </a:p>
          <a:p>
            <a:pPr marL="0" indent="0">
              <a:buNone/>
            </a:pPr>
            <a:r>
              <a:rPr lang="ja-JP" altLang="en-US" sz="1200" dirty="0">
                <a:solidFill>
                  <a:schemeClr val="tx1"/>
                </a:solidFill>
              </a:rPr>
              <a:t>　本学では，安全保障輸出管理の理解を深め，安全な国際的学術研究活動</a:t>
            </a:r>
            <a:endParaRPr lang="en-US" altLang="ja-JP" sz="1200" dirty="0">
              <a:solidFill>
                <a:schemeClr val="tx1"/>
              </a:solidFill>
            </a:endParaRPr>
          </a:p>
          <a:p>
            <a:pPr marL="0" indent="0">
              <a:buNone/>
            </a:pPr>
            <a:r>
              <a:rPr lang="ja-JP" altLang="en-US" sz="1200" dirty="0">
                <a:solidFill>
                  <a:schemeClr val="tx1"/>
                </a:solidFill>
              </a:rPr>
              <a:t>を行うために学内説明会をオンラインで開催しています。弘前大学研究・</a:t>
            </a:r>
            <a:endParaRPr lang="en-US" altLang="ja-JP" sz="1200" dirty="0">
              <a:solidFill>
                <a:schemeClr val="tx1"/>
              </a:solidFill>
            </a:endParaRPr>
          </a:p>
          <a:p>
            <a:pPr marL="0" indent="0">
              <a:buNone/>
            </a:pPr>
            <a:r>
              <a:rPr lang="ja-JP" altLang="en-US" sz="1200" dirty="0">
                <a:solidFill>
                  <a:schemeClr val="tx1"/>
                </a:solidFill>
              </a:rPr>
              <a:t>イノベーション推進機構ＨＰから年間を通して受講可能ですので，</a:t>
            </a:r>
            <a:endParaRPr lang="en-US" altLang="ja-JP" sz="1200" dirty="0">
              <a:solidFill>
                <a:schemeClr val="tx1"/>
              </a:solidFill>
            </a:endParaRPr>
          </a:p>
          <a:p>
            <a:pPr marL="0" indent="0">
              <a:buNone/>
            </a:pPr>
            <a:r>
              <a:rPr lang="ja-JP" altLang="en-US" sz="1200" dirty="0">
                <a:solidFill>
                  <a:schemeClr val="tx1"/>
                </a:solidFill>
              </a:rPr>
              <a:t>ぜひ受講してください。</a:t>
            </a:r>
          </a:p>
          <a:p>
            <a:pPr marL="0" indent="0">
              <a:buNone/>
            </a:pPr>
            <a:endParaRPr lang="en-US" altLang="ja-JP" sz="975" dirty="0"/>
          </a:p>
          <a:p>
            <a:pPr marL="557213" lvl="2" indent="0">
              <a:buNone/>
            </a:pPr>
            <a:endParaRPr lang="ja-JP" altLang="ja-JP" sz="1300" b="1" dirty="0"/>
          </a:p>
          <a:p>
            <a:endParaRPr lang="ja-JP" altLang="en-US" sz="1625" dirty="0"/>
          </a:p>
        </p:txBody>
      </p:sp>
      <p:sp>
        <p:nvSpPr>
          <p:cNvPr id="11" name="テキスト ボックス 10">
            <a:extLst>
              <a:ext uri="{FF2B5EF4-FFF2-40B4-BE49-F238E27FC236}">
                <a16:creationId xmlns:a16="http://schemas.microsoft.com/office/drawing/2014/main" id="{B1BFCAA6-8F10-4061-9234-16D05F6863E9}"/>
              </a:ext>
            </a:extLst>
          </p:cNvPr>
          <p:cNvSpPr txBox="1"/>
          <p:nvPr/>
        </p:nvSpPr>
        <p:spPr>
          <a:xfrm>
            <a:off x="3044985" y="629032"/>
            <a:ext cx="3003723"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研究協力担当　</a:t>
            </a:r>
            <a:r>
              <a:rPr kumimoji="1" lang="ja-JP" altLang="en-US" sz="1200" dirty="0">
                <a:latin typeface="+mj-ea"/>
                <a:ea typeface="+mj-ea"/>
              </a:rPr>
              <a:t>内線</a:t>
            </a:r>
            <a:r>
              <a:rPr kumimoji="1" lang="en-US" altLang="ja-JP" sz="1200" dirty="0">
                <a:latin typeface="+mj-ea"/>
                <a:ea typeface="+mj-ea"/>
              </a:rPr>
              <a:t>2755</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jm2755@hirosaki-u.ac.jp</a:t>
            </a:r>
            <a:endParaRPr kumimoji="1" lang="en-US" altLang="ja-JP" sz="1200" dirty="0">
              <a:latin typeface="+mj-ea"/>
              <a:ea typeface="+mj-ea"/>
            </a:endParaRPr>
          </a:p>
          <a:p>
            <a:r>
              <a:rPr kumimoji="1" lang="ja-JP" altLang="en-US" sz="1138" dirty="0"/>
              <a:t>　</a:t>
            </a:r>
          </a:p>
        </p:txBody>
      </p:sp>
      <p:sp>
        <p:nvSpPr>
          <p:cNvPr id="15" name="タイトル 1">
            <a:extLst>
              <a:ext uri="{FF2B5EF4-FFF2-40B4-BE49-F238E27FC236}">
                <a16:creationId xmlns:a16="http://schemas.microsoft.com/office/drawing/2014/main" id="{E06CA323-3335-479B-AED9-97EF15D8C80D}"/>
              </a:ext>
            </a:extLst>
          </p:cNvPr>
          <p:cNvSpPr txBox="1">
            <a:spLocks/>
          </p:cNvSpPr>
          <p:nvPr/>
        </p:nvSpPr>
        <p:spPr>
          <a:xfrm>
            <a:off x="540620" y="246181"/>
            <a:ext cx="3928946" cy="406961"/>
          </a:xfrm>
          <a:prstGeom prst="rect">
            <a:avLst/>
          </a:prstGeom>
        </p:spPr>
        <p:txBody>
          <a:bodyPr vert="horz" lIns="74295" tIns="37148" rIns="74295" bIns="37148" rtlCol="0" anchor="t">
            <a:noAutofit/>
          </a:bodyPr>
          <a:lst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安全保障輸出管理</a:t>
            </a:r>
          </a:p>
        </p:txBody>
      </p:sp>
    </p:spTree>
    <p:extLst>
      <p:ext uri="{BB962C8B-B14F-4D97-AF65-F5344CB8AC3E}">
        <p14:creationId xmlns:p14="http://schemas.microsoft.com/office/powerpoint/2010/main" val="136719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CE6155C-ECD4-40F6-A22B-3A44F6E99AE8}"/>
              </a:ext>
            </a:extLst>
          </p:cNvPr>
          <p:cNvSpPr>
            <a:spLocks noGrp="1"/>
          </p:cNvSpPr>
          <p:nvPr>
            <p:ph type="sldNum" sz="quarter" idx="12"/>
          </p:nvPr>
        </p:nvSpPr>
        <p:spPr>
          <a:xfrm>
            <a:off x="5822346" y="9032211"/>
            <a:ext cx="452725" cy="527403"/>
          </a:xfrm>
        </p:spPr>
        <p:txBody>
          <a:bodyPr/>
          <a:lstStyle/>
          <a:p>
            <a:r>
              <a:rPr kumimoji="1" lang="en-US" altLang="ja-JP" sz="1625" dirty="0">
                <a:solidFill>
                  <a:schemeClr val="tx1"/>
                </a:solidFill>
                <a:latin typeface="+mj-ea"/>
                <a:ea typeface="+mj-ea"/>
              </a:rPr>
              <a:t>26</a:t>
            </a:r>
            <a:endParaRPr kumimoji="1" lang="ja-JP" altLang="en-US" sz="1625" dirty="0">
              <a:solidFill>
                <a:schemeClr val="tx1"/>
              </a:solidFill>
              <a:latin typeface="+mj-ea"/>
              <a:ea typeface="+mj-ea"/>
            </a:endParaRPr>
          </a:p>
        </p:txBody>
      </p:sp>
      <p:sp>
        <p:nvSpPr>
          <p:cNvPr id="6" name="コンテンツ プレースホルダー 2">
            <a:extLst>
              <a:ext uri="{FF2B5EF4-FFF2-40B4-BE49-F238E27FC236}">
                <a16:creationId xmlns:a16="http://schemas.microsoft.com/office/drawing/2014/main" id="{0F6B8BC4-2E96-47D0-996B-A19B38DC776A}"/>
              </a:ext>
            </a:extLst>
          </p:cNvPr>
          <p:cNvSpPr txBox="1">
            <a:spLocks/>
          </p:cNvSpPr>
          <p:nvPr/>
        </p:nvSpPr>
        <p:spPr>
          <a:xfrm>
            <a:off x="582929" y="841321"/>
            <a:ext cx="5391986" cy="9344079"/>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n-ea"/>
              </a:rPr>
              <a:t>◎弘前大学における安全保障輸出管理体制一覧</a:t>
            </a:r>
            <a:endParaRPr lang="en-US" altLang="ja-JP" sz="1200" dirty="0">
              <a:solidFill>
                <a:schemeClr val="tx1"/>
              </a:solidFill>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endParaRPr lang="en-US" altLang="ja-JP" sz="1200" dirty="0">
              <a:latin typeface="+mn-ea"/>
            </a:endParaRPr>
          </a:p>
          <a:p>
            <a:pPr marL="0" indent="0">
              <a:buNone/>
            </a:pPr>
            <a:r>
              <a:rPr lang="ja-JP" altLang="en-US" sz="1200" dirty="0">
                <a:solidFill>
                  <a:schemeClr val="tx1"/>
                </a:solidFill>
                <a:latin typeface="+mn-ea"/>
              </a:rPr>
              <a:t>◎手続き方法について</a:t>
            </a:r>
            <a:endParaRPr lang="en-US" altLang="ja-JP" sz="1200" dirty="0">
              <a:solidFill>
                <a:schemeClr val="tx1"/>
              </a:solidFill>
              <a:latin typeface="+mn-ea"/>
            </a:endParaRPr>
          </a:p>
          <a:p>
            <a:pPr marL="0" indent="0">
              <a:buNone/>
            </a:pPr>
            <a:r>
              <a:rPr lang="ja-JP" altLang="en-US" sz="1200" dirty="0">
                <a:solidFill>
                  <a:schemeClr val="tx1"/>
                </a:solidFill>
                <a:latin typeface="+mn-ea"/>
              </a:rPr>
              <a:t>安全保障輸出管理の対象となっている業務開始前に，以下の</a:t>
            </a:r>
            <a:r>
              <a:rPr lang="en-US" altLang="ja-JP" sz="1200" dirty="0">
                <a:solidFill>
                  <a:schemeClr val="tx1"/>
                </a:solidFill>
                <a:latin typeface="+mn-ea"/>
              </a:rPr>
              <a:t>URL</a:t>
            </a:r>
            <a:r>
              <a:rPr lang="ja-JP" altLang="en-US" sz="1200" dirty="0">
                <a:solidFill>
                  <a:schemeClr val="tx1"/>
                </a:solidFill>
                <a:latin typeface="+mn-ea"/>
              </a:rPr>
              <a:t>から</a:t>
            </a:r>
            <a:endParaRPr lang="en-US" altLang="ja-JP" sz="1200" dirty="0">
              <a:solidFill>
                <a:schemeClr val="tx1"/>
              </a:solidFill>
              <a:latin typeface="+mn-ea"/>
            </a:endParaRPr>
          </a:p>
          <a:p>
            <a:pPr marL="0" indent="0">
              <a:buNone/>
            </a:pPr>
            <a:r>
              <a:rPr lang="ja-JP" altLang="en-US" sz="1200" dirty="0">
                <a:solidFill>
                  <a:schemeClr val="tx1"/>
                </a:solidFill>
                <a:latin typeface="+mn-ea"/>
              </a:rPr>
              <a:t>システムにログインしていただき，必要事項を記入していただく必要</a:t>
            </a:r>
            <a:endParaRPr lang="en-US" altLang="ja-JP" sz="1200" dirty="0">
              <a:solidFill>
                <a:schemeClr val="tx1"/>
              </a:solidFill>
              <a:latin typeface="+mn-ea"/>
            </a:endParaRPr>
          </a:p>
          <a:p>
            <a:pPr marL="0" indent="0">
              <a:buNone/>
            </a:pPr>
            <a:r>
              <a:rPr lang="ja-JP" altLang="en-US" sz="1200" dirty="0">
                <a:solidFill>
                  <a:schemeClr val="tx1"/>
                </a:solidFill>
                <a:latin typeface="+mn-ea"/>
              </a:rPr>
              <a:t>がございます。なお，システムの操作方法等につきましては，弘前大学</a:t>
            </a:r>
            <a:endParaRPr lang="en-US" altLang="ja-JP" sz="1200" dirty="0">
              <a:solidFill>
                <a:schemeClr val="tx1"/>
              </a:solidFill>
              <a:latin typeface="+mn-ea"/>
            </a:endParaRPr>
          </a:p>
          <a:p>
            <a:pPr marL="0" indent="0">
              <a:buNone/>
            </a:pPr>
            <a:r>
              <a:rPr lang="ja-JP" altLang="en-US" sz="1200" dirty="0">
                <a:solidFill>
                  <a:schemeClr val="tx1"/>
                </a:solidFill>
                <a:latin typeface="+mn-ea"/>
              </a:rPr>
              <a:t>研究・イノベーション推進機構ＨＰを御確認願います。（対象業務は後述）</a:t>
            </a:r>
            <a:endParaRPr lang="en-US" altLang="ja-JP" sz="1200" dirty="0">
              <a:solidFill>
                <a:schemeClr val="tx1"/>
              </a:solidFill>
              <a:latin typeface="+mn-ea"/>
            </a:endParaRPr>
          </a:p>
          <a:p>
            <a:pPr marL="0" indent="0">
              <a:buNone/>
            </a:pPr>
            <a:endParaRPr lang="ja-JP" altLang="en-US" sz="1200" dirty="0">
              <a:solidFill>
                <a:schemeClr val="tx1"/>
              </a:solidFill>
              <a:latin typeface="+mn-ea"/>
            </a:endParaRPr>
          </a:p>
          <a:p>
            <a:pPr marL="0" indent="0">
              <a:buNone/>
            </a:pPr>
            <a:r>
              <a:rPr lang="en-US" altLang="ja-JP" sz="1200" dirty="0">
                <a:solidFill>
                  <a:schemeClr val="tx1"/>
                </a:solidFill>
                <a:latin typeface="+mn-ea"/>
              </a:rPr>
              <a:t>【</a:t>
            </a:r>
            <a:r>
              <a:rPr lang="ja-JP" altLang="en-US" sz="1200" dirty="0">
                <a:solidFill>
                  <a:schemeClr val="tx1"/>
                </a:solidFill>
                <a:latin typeface="+mn-ea"/>
              </a:rPr>
              <a:t>コラボフロー（電子申請システム）</a:t>
            </a:r>
            <a:r>
              <a:rPr lang="en-US" altLang="ja-JP" sz="1200" dirty="0">
                <a:solidFill>
                  <a:schemeClr val="tx1"/>
                </a:solidFill>
                <a:latin typeface="+mn-ea"/>
              </a:rPr>
              <a:t>】</a:t>
            </a:r>
          </a:p>
          <a:p>
            <a:pPr marL="0" indent="0">
              <a:buNone/>
            </a:pPr>
            <a:r>
              <a:rPr lang="ja-JP" altLang="en-US" sz="1050" dirty="0">
                <a:solidFill>
                  <a:srgbClr val="0000CC"/>
                </a:solidFill>
                <a:latin typeface="+mn-ea"/>
              </a:rPr>
              <a:t>　</a:t>
            </a:r>
            <a:r>
              <a:rPr lang="en-US" altLang="ja-JP" sz="1050" dirty="0">
                <a:solidFill>
                  <a:srgbClr val="0000CC"/>
                </a:solidFill>
                <a:latin typeface="+mn-ea"/>
                <a:hlinkClick r:id="rId3">
                  <a:extLst>
                    <a:ext uri="{A12FA001-AC4F-418D-AE19-62706E023703}">
                      <ahyp:hlinkClr xmlns:ahyp="http://schemas.microsoft.com/office/drawing/2018/hyperlinkcolor" val="tx"/>
                    </a:ext>
                  </a:extLst>
                </a:hlinkClick>
              </a:rPr>
              <a:t>https://cflow.hirosaki-u.ac.jp/collaboflow/login.cfm</a:t>
            </a:r>
            <a:endParaRPr lang="en-US" altLang="ja-JP" sz="1050" dirty="0">
              <a:solidFill>
                <a:srgbClr val="0000CC"/>
              </a:solidFill>
              <a:latin typeface="+mn-ea"/>
            </a:endParaRPr>
          </a:p>
          <a:p>
            <a:pPr marL="0" indent="0">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システム利用には</a:t>
            </a:r>
            <a:r>
              <a:rPr lang="en-US" altLang="ja-JP" sz="1200" dirty="0">
                <a:solidFill>
                  <a:schemeClr val="tx1"/>
                </a:solidFill>
                <a:latin typeface="+mn-ea"/>
              </a:rPr>
              <a:t>ID</a:t>
            </a:r>
            <a:r>
              <a:rPr lang="ja-JP" altLang="en-US" sz="1200" dirty="0">
                <a:solidFill>
                  <a:schemeClr val="tx1"/>
                </a:solidFill>
                <a:latin typeface="+mn-ea"/>
              </a:rPr>
              <a:t>登録が必要です。</a:t>
            </a:r>
          </a:p>
          <a:p>
            <a:pPr marL="0" indent="0">
              <a:buNone/>
            </a:pPr>
            <a:r>
              <a:rPr lang="ja-JP" altLang="en-US" sz="1200" dirty="0">
                <a:solidFill>
                  <a:schemeClr val="tx1"/>
                </a:solidFill>
                <a:latin typeface="+mn-ea"/>
              </a:rPr>
              <a:t>　　登録をする際は研究協力担当まで御連絡願います。</a:t>
            </a:r>
          </a:p>
          <a:p>
            <a:pPr marL="0" indent="0">
              <a:buNone/>
            </a:pPr>
            <a:r>
              <a:rPr lang="en-US" altLang="ja-JP" sz="1200" dirty="0">
                <a:solidFill>
                  <a:schemeClr val="tx1"/>
                </a:solidFill>
                <a:latin typeface="+mn-ea"/>
              </a:rPr>
              <a:t>【</a:t>
            </a:r>
            <a:r>
              <a:rPr lang="ja-JP" altLang="en-US" sz="1200" dirty="0">
                <a:solidFill>
                  <a:schemeClr val="tx1"/>
                </a:solidFill>
                <a:latin typeface="+mn-ea"/>
              </a:rPr>
              <a:t>参考：弘前大学研究・イノベーション推進機構ＨＰ</a:t>
            </a:r>
            <a:r>
              <a:rPr lang="en-US" altLang="ja-JP" sz="1200" dirty="0">
                <a:solidFill>
                  <a:schemeClr val="tx1"/>
                </a:solidFill>
                <a:latin typeface="+mn-ea"/>
              </a:rPr>
              <a:t>】</a:t>
            </a:r>
          </a:p>
          <a:p>
            <a:pPr marL="0" indent="0">
              <a:buNone/>
            </a:pPr>
            <a:r>
              <a:rPr lang="ja-JP" altLang="en-US" sz="1050" dirty="0">
                <a:latin typeface="+mn-ea"/>
              </a:rPr>
              <a:t>　</a:t>
            </a:r>
            <a:r>
              <a:rPr lang="en-US" altLang="ja-JP" sz="1050" dirty="0">
                <a:solidFill>
                  <a:srgbClr val="0000CC"/>
                </a:solidFill>
                <a:latin typeface="+mn-ea"/>
                <a:hlinkClick r:id="rId4">
                  <a:extLst>
                    <a:ext uri="{A12FA001-AC4F-418D-AE19-62706E023703}">
                      <ahyp:hlinkClr xmlns:ahyp="http://schemas.microsoft.com/office/drawing/2018/hyperlinkcolor" val="tx"/>
                    </a:ext>
                  </a:extLst>
                </a:hlinkClick>
              </a:rPr>
              <a:t>https://www.innovation.hirosaki-u.ac.jp/horei/anzehosho</a:t>
            </a:r>
            <a:endParaRPr lang="en-US" altLang="ja-JP" sz="1050" dirty="0">
              <a:solidFill>
                <a:srgbClr val="0000CC"/>
              </a:solidFill>
              <a:latin typeface="+mn-ea"/>
            </a:endParaRPr>
          </a:p>
          <a:p>
            <a:pPr marL="557213" lvl="2" indent="0">
              <a:buNone/>
            </a:pPr>
            <a:endParaRPr lang="ja-JP" altLang="ja-JP" sz="1300" b="1" dirty="0">
              <a:latin typeface="+mn-ea"/>
            </a:endParaRPr>
          </a:p>
          <a:p>
            <a:endParaRPr lang="ja-JP" altLang="en-US" sz="1625" dirty="0">
              <a:latin typeface="+mn-ea"/>
            </a:endParaRPr>
          </a:p>
        </p:txBody>
      </p:sp>
      <p:sp>
        <p:nvSpPr>
          <p:cNvPr id="15" name="タイトル 1">
            <a:extLst>
              <a:ext uri="{FF2B5EF4-FFF2-40B4-BE49-F238E27FC236}">
                <a16:creationId xmlns:a16="http://schemas.microsoft.com/office/drawing/2014/main" id="{E06CA323-3335-479B-AED9-97EF15D8C80D}"/>
              </a:ext>
            </a:extLst>
          </p:cNvPr>
          <p:cNvSpPr txBox="1">
            <a:spLocks/>
          </p:cNvSpPr>
          <p:nvPr/>
        </p:nvSpPr>
        <p:spPr>
          <a:xfrm>
            <a:off x="540620" y="246181"/>
            <a:ext cx="3928946" cy="406961"/>
          </a:xfrm>
          <a:prstGeom prst="rect">
            <a:avLst/>
          </a:prstGeom>
        </p:spPr>
        <p:txBody>
          <a:bodyPr vert="horz" lIns="74295" tIns="37148" rIns="74295" bIns="37148" rtlCol="0" anchor="t">
            <a:noAutofit/>
          </a:bodyPr>
          <a:lst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安全保障輸出管理</a:t>
            </a:r>
          </a:p>
        </p:txBody>
      </p:sp>
      <p:pic>
        <p:nvPicPr>
          <p:cNvPr id="7" name="図 6">
            <a:extLst>
              <a:ext uri="{FF2B5EF4-FFF2-40B4-BE49-F238E27FC236}">
                <a16:creationId xmlns:a16="http://schemas.microsoft.com/office/drawing/2014/main" id="{040CB194-5189-4D15-B0DE-C5D1F1321BD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71796" y="1149350"/>
            <a:ext cx="3514408" cy="4794250"/>
          </a:xfrm>
          <a:prstGeom prst="rect">
            <a:avLst/>
          </a:prstGeom>
          <a:noFill/>
          <a:ln>
            <a:noFill/>
          </a:ln>
        </p:spPr>
      </p:pic>
    </p:spTree>
    <p:extLst>
      <p:ext uri="{BB962C8B-B14F-4D97-AF65-F5344CB8AC3E}">
        <p14:creationId xmlns:p14="http://schemas.microsoft.com/office/powerpoint/2010/main" val="329443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CE6155C-ECD4-40F6-A22B-3A44F6E99AE8}"/>
              </a:ext>
            </a:extLst>
          </p:cNvPr>
          <p:cNvSpPr>
            <a:spLocks noGrp="1"/>
          </p:cNvSpPr>
          <p:nvPr>
            <p:ph type="sldNum" sz="quarter" idx="12"/>
          </p:nvPr>
        </p:nvSpPr>
        <p:spPr>
          <a:xfrm>
            <a:off x="5822347" y="9035462"/>
            <a:ext cx="452725" cy="527403"/>
          </a:xfrm>
        </p:spPr>
        <p:txBody>
          <a:bodyPr/>
          <a:lstStyle/>
          <a:p>
            <a:r>
              <a:rPr kumimoji="1" lang="en-US" altLang="ja-JP" sz="1625" dirty="0">
                <a:solidFill>
                  <a:schemeClr val="tx1"/>
                </a:solidFill>
                <a:latin typeface="+mj-ea"/>
                <a:ea typeface="+mj-ea"/>
              </a:rPr>
              <a:t>27</a:t>
            </a:r>
            <a:endParaRPr kumimoji="1" lang="ja-JP" altLang="en-US" sz="1625" dirty="0">
              <a:solidFill>
                <a:schemeClr val="tx1"/>
              </a:solidFill>
              <a:latin typeface="+mj-ea"/>
              <a:ea typeface="+mj-ea"/>
            </a:endParaRPr>
          </a:p>
        </p:txBody>
      </p:sp>
      <p:sp>
        <p:nvSpPr>
          <p:cNvPr id="6" name="コンテンツ プレースホルダー 2">
            <a:extLst>
              <a:ext uri="{FF2B5EF4-FFF2-40B4-BE49-F238E27FC236}">
                <a16:creationId xmlns:a16="http://schemas.microsoft.com/office/drawing/2014/main" id="{0F6B8BC4-2E96-47D0-996B-A19B38DC776A}"/>
              </a:ext>
            </a:extLst>
          </p:cNvPr>
          <p:cNvSpPr txBox="1">
            <a:spLocks/>
          </p:cNvSpPr>
          <p:nvPr/>
        </p:nvSpPr>
        <p:spPr>
          <a:xfrm>
            <a:off x="582928" y="841321"/>
            <a:ext cx="7887971" cy="9344079"/>
          </a:xfrm>
          <a:prstGeom prst="rect">
            <a:avLst/>
          </a:prstGeom>
        </p:spPr>
        <p:txBody>
          <a:bodyPr vert="horz" lIns="74295" tIns="37148" rIns="74295" bIns="37148"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n-ea"/>
              </a:rPr>
              <a:t>◎安全保障輸出管理の対象となる主な業務（一例）</a:t>
            </a:r>
          </a:p>
          <a:p>
            <a:pPr marL="0" indent="0">
              <a:buNone/>
            </a:pPr>
            <a:r>
              <a:rPr lang="ja-JP" altLang="en-US" sz="1200" dirty="0">
                <a:solidFill>
                  <a:schemeClr val="tx1"/>
                </a:solidFill>
                <a:latin typeface="+mn-ea"/>
              </a:rPr>
              <a:t>［技術提供］</a:t>
            </a:r>
          </a:p>
          <a:p>
            <a:pPr marL="0" indent="0">
              <a:buNone/>
            </a:pPr>
            <a:r>
              <a:rPr lang="ja-JP" altLang="en-US" sz="1200" dirty="0">
                <a:solidFill>
                  <a:schemeClr val="tx1"/>
                </a:solidFill>
                <a:latin typeface="+mn-ea"/>
              </a:rPr>
              <a:t>　・海外出張（国際会議での発表，実験，共同研究　他）</a:t>
            </a:r>
          </a:p>
          <a:p>
            <a:pPr marL="0" indent="0">
              <a:buNone/>
            </a:pPr>
            <a:r>
              <a:rPr lang="ja-JP" altLang="en-US" sz="1200" dirty="0">
                <a:solidFill>
                  <a:schemeClr val="tx1"/>
                </a:solidFill>
                <a:latin typeface="+mn-ea"/>
              </a:rPr>
              <a:t>　・海外研究者とのメールによる研究打ち合せ，技術情報提供。</a:t>
            </a:r>
          </a:p>
          <a:p>
            <a:pPr marL="0" indent="0">
              <a:buNone/>
            </a:pPr>
            <a:r>
              <a:rPr lang="ja-JP" altLang="en-US" sz="1200" dirty="0">
                <a:solidFill>
                  <a:schemeClr val="tx1"/>
                </a:solidFill>
                <a:latin typeface="+mn-ea"/>
              </a:rPr>
              <a:t>　・国内で開催される国際会議（学会）での発表や技術情報の提供。</a:t>
            </a:r>
          </a:p>
          <a:p>
            <a:pPr marL="0" indent="0">
              <a:buNone/>
            </a:pPr>
            <a:r>
              <a:rPr lang="ja-JP" altLang="en-US" sz="1200" dirty="0">
                <a:solidFill>
                  <a:schemeClr val="tx1"/>
                </a:solidFill>
                <a:latin typeface="+mn-ea"/>
              </a:rPr>
              <a:t>［貨物輸送］</a:t>
            </a:r>
          </a:p>
          <a:p>
            <a:pPr marL="0" indent="0">
              <a:buNone/>
            </a:pPr>
            <a:r>
              <a:rPr lang="ja-JP" altLang="en-US" sz="1200" dirty="0">
                <a:solidFill>
                  <a:schemeClr val="tx1"/>
                </a:solidFill>
                <a:latin typeface="+mn-ea"/>
              </a:rPr>
              <a:t>　・海外への郵便物や荷物等の送付。</a:t>
            </a:r>
          </a:p>
          <a:p>
            <a:pPr marL="0" indent="0">
              <a:buNone/>
            </a:pPr>
            <a:r>
              <a:rPr lang="ja-JP" altLang="en-US" sz="1200" dirty="0">
                <a:solidFill>
                  <a:schemeClr val="tx1"/>
                </a:solidFill>
                <a:latin typeface="+mn-ea"/>
              </a:rPr>
              <a:t>　・海外出張時の貨物の携帯（携帯電話，ノートＰＣ，</a:t>
            </a:r>
            <a:r>
              <a:rPr lang="en-US" altLang="ja-JP" sz="1200" dirty="0">
                <a:solidFill>
                  <a:schemeClr val="tx1"/>
                </a:solidFill>
                <a:latin typeface="+mn-ea"/>
              </a:rPr>
              <a:t>GPS</a:t>
            </a:r>
            <a:r>
              <a:rPr lang="ja-JP" altLang="en-US" sz="1200" dirty="0">
                <a:solidFill>
                  <a:schemeClr val="tx1"/>
                </a:solidFill>
                <a:latin typeface="+mn-ea"/>
              </a:rPr>
              <a:t>　他）。</a:t>
            </a:r>
          </a:p>
          <a:p>
            <a:pPr marL="0" indent="0">
              <a:buNone/>
            </a:pPr>
            <a:r>
              <a:rPr lang="ja-JP" altLang="en-US" sz="1200" dirty="0">
                <a:solidFill>
                  <a:schemeClr val="tx1"/>
                </a:solidFill>
                <a:latin typeface="+mn-ea"/>
              </a:rPr>
              <a:t>［外国人受入れ］</a:t>
            </a:r>
          </a:p>
          <a:p>
            <a:pPr marL="0" indent="0">
              <a:buNone/>
            </a:pPr>
            <a:r>
              <a:rPr lang="ja-JP" altLang="en-US" sz="1200" dirty="0">
                <a:solidFill>
                  <a:schemeClr val="tx1"/>
                </a:solidFill>
                <a:latin typeface="+mn-ea"/>
              </a:rPr>
              <a:t>　・外国人研究者，外国人留学生等の受入れ及び研究指導，技術提供等</a:t>
            </a: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◎システムへの入力時期について</a:t>
            </a:r>
          </a:p>
          <a:p>
            <a:pPr marL="0" indent="0">
              <a:buNone/>
            </a:pPr>
            <a:r>
              <a:rPr lang="ja-JP" altLang="en-US" sz="1200" dirty="0">
                <a:solidFill>
                  <a:schemeClr val="tx1"/>
                </a:solidFill>
                <a:latin typeface="+mn-ea"/>
              </a:rPr>
              <a:t>・決裁手続きに時間がかかりますので，対象業務開始の３週間前を</a:t>
            </a:r>
            <a:endParaRPr lang="en-US" altLang="ja-JP" sz="1200" dirty="0">
              <a:solidFill>
                <a:schemeClr val="tx1"/>
              </a:solidFill>
              <a:latin typeface="+mn-ea"/>
            </a:endParaRPr>
          </a:p>
          <a:p>
            <a:pPr marL="0" indent="0">
              <a:buNone/>
            </a:pPr>
            <a:r>
              <a:rPr lang="ja-JP" altLang="en-US" sz="1200" dirty="0">
                <a:solidFill>
                  <a:schemeClr val="tx1"/>
                </a:solidFill>
                <a:latin typeface="+mn-ea"/>
              </a:rPr>
              <a:t>　目安に手続き願います。</a:t>
            </a:r>
          </a:p>
          <a:p>
            <a:pPr marL="0" indent="0">
              <a:buNone/>
            </a:pPr>
            <a:r>
              <a:rPr lang="en-US" altLang="ja-JP" sz="1200" dirty="0">
                <a:solidFill>
                  <a:schemeClr val="tx1"/>
                </a:solidFill>
                <a:latin typeface="+mn-ea"/>
              </a:rPr>
              <a:t>※</a:t>
            </a:r>
            <a:r>
              <a:rPr lang="ja-JP" altLang="en-US" sz="1200" dirty="0">
                <a:solidFill>
                  <a:schemeClr val="tx1"/>
                </a:solidFill>
                <a:latin typeface="+mn-ea"/>
              </a:rPr>
              <a:t>規制対象に該当する案件の場合，最大で</a:t>
            </a:r>
            <a:r>
              <a:rPr lang="en-US" altLang="ja-JP" sz="1200" dirty="0">
                <a:solidFill>
                  <a:schemeClr val="tx1"/>
                </a:solidFill>
                <a:latin typeface="+mn-ea"/>
              </a:rPr>
              <a:t>90</a:t>
            </a:r>
            <a:r>
              <a:rPr lang="ja-JP" altLang="en-US" sz="1200" dirty="0">
                <a:solidFill>
                  <a:schemeClr val="tx1"/>
                </a:solidFill>
                <a:latin typeface="+mn-ea"/>
              </a:rPr>
              <a:t>日間ほどの審査期間を</a:t>
            </a:r>
            <a:endParaRPr lang="en-US" altLang="ja-JP" sz="1200" dirty="0">
              <a:solidFill>
                <a:schemeClr val="tx1"/>
              </a:solidFill>
              <a:latin typeface="+mn-ea"/>
            </a:endParaRPr>
          </a:p>
          <a:p>
            <a:pPr marL="0" indent="0">
              <a:buNone/>
            </a:pPr>
            <a:r>
              <a:rPr lang="ja-JP" altLang="en-US" sz="1200" dirty="0">
                <a:solidFill>
                  <a:schemeClr val="tx1"/>
                </a:solidFill>
                <a:latin typeface="+mn-ea"/>
              </a:rPr>
              <a:t>　要する場合がございますので，懸念案件と想定される場合は早めに</a:t>
            </a:r>
            <a:endParaRPr lang="en-US" altLang="ja-JP" sz="1200" dirty="0">
              <a:solidFill>
                <a:schemeClr val="tx1"/>
              </a:solidFill>
              <a:latin typeface="+mn-ea"/>
            </a:endParaRPr>
          </a:p>
          <a:p>
            <a:pPr marL="0" indent="0">
              <a:buNone/>
            </a:pPr>
            <a:r>
              <a:rPr lang="ja-JP" altLang="en-US" sz="1200" dirty="0">
                <a:solidFill>
                  <a:schemeClr val="tx1"/>
                </a:solidFill>
                <a:latin typeface="+mn-ea"/>
              </a:rPr>
              <a:t>　御相談願います。</a:t>
            </a:r>
          </a:p>
          <a:p>
            <a:pPr marL="0" indent="0">
              <a:buNone/>
            </a:pPr>
            <a:r>
              <a:rPr lang="en-US" altLang="ja-JP" sz="1200" dirty="0">
                <a:solidFill>
                  <a:schemeClr val="tx1"/>
                </a:solidFill>
                <a:latin typeface="+mn-ea"/>
              </a:rPr>
              <a:t>※</a:t>
            </a:r>
            <a:r>
              <a:rPr lang="ja-JP" altLang="en-US" sz="1200" dirty="0">
                <a:solidFill>
                  <a:schemeClr val="tx1"/>
                </a:solidFill>
                <a:latin typeface="+mn-ea"/>
              </a:rPr>
              <a:t>不明な点等がございましたら研究協力担当までお問い合わせ願います。</a:t>
            </a:r>
          </a:p>
        </p:txBody>
      </p:sp>
      <p:sp>
        <p:nvSpPr>
          <p:cNvPr id="15" name="タイトル 1">
            <a:extLst>
              <a:ext uri="{FF2B5EF4-FFF2-40B4-BE49-F238E27FC236}">
                <a16:creationId xmlns:a16="http://schemas.microsoft.com/office/drawing/2014/main" id="{E06CA323-3335-479B-AED9-97EF15D8C80D}"/>
              </a:ext>
            </a:extLst>
          </p:cNvPr>
          <p:cNvSpPr txBox="1">
            <a:spLocks/>
          </p:cNvSpPr>
          <p:nvPr/>
        </p:nvSpPr>
        <p:spPr>
          <a:xfrm>
            <a:off x="540620" y="246181"/>
            <a:ext cx="3928946" cy="406961"/>
          </a:xfrm>
          <a:prstGeom prst="rect">
            <a:avLst/>
          </a:prstGeom>
        </p:spPr>
        <p:txBody>
          <a:bodyPr vert="horz" lIns="74295" tIns="37148" rIns="74295" bIns="37148" rtlCol="0" anchor="t">
            <a:noAutofit/>
          </a:bodyPr>
          <a:lst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t>安全保障輸出管理</a:t>
            </a:r>
          </a:p>
        </p:txBody>
      </p:sp>
    </p:spTree>
    <p:extLst>
      <p:ext uri="{BB962C8B-B14F-4D97-AF65-F5344CB8AC3E}">
        <p14:creationId xmlns:p14="http://schemas.microsoft.com/office/powerpoint/2010/main" val="358317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6" y="196551"/>
            <a:ext cx="2311399" cy="369510"/>
          </a:xfrm>
        </p:spPr>
        <p:txBody>
          <a:bodyPr>
            <a:normAutofit fontScale="90000"/>
          </a:bodyPr>
          <a:lstStyle/>
          <a:p>
            <a:r>
              <a:rPr lang="ja-JP" altLang="en-US" sz="2200" dirty="0"/>
              <a:t>予算・会計</a:t>
            </a:r>
            <a:br>
              <a:rPr lang="ja-JP" altLang="ja-JP" dirty="0"/>
            </a:br>
            <a:endParaRPr kumimoji="1" lang="ja-JP" altLang="en-US" dirty="0"/>
          </a:p>
        </p:txBody>
      </p:sp>
      <p:sp>
        <p:nvSpPr>
          <p:cNvPr id="4" name="スライド番号プレースホルダー 3">
            <a:extLst>
              <a:ext uri="{FF2B5EF4-FFF2-40B4-BE49-F238E27FC236}">
                <a16:creationId xmlns:a16="http://schemas.microsoft.com/office/drawing/2014/main" id="{5CF32F38-FE5A-4F3D-BC54-804A84C0334A}"/>
              </a:ext>
            </a:extLst>
          </p:cNvPr>
          <p:cNvSpPr>
            <a:spLocks noGrp="1"/>
          </p:cNvSpPr>
          <p:nvPr>
            <p:ph type="sldNum" sz="quarter" idx="12"/>
          </p:nvPr>
        </p:nvSpPr>
        <p:spPr>
          <a:xfrm>
            <a:off x="5804050" y="9070079"/>
            <a:ext cx="526093" cy="527403"/>
          </a:xfrm>
        </p:spPr>
        <p:txBody>
          <a:bodyPr/>
          <a:lstStyle/>
          <a:p>
            <a:r>
              <a:rPr kumimoji="1" lang="en-US" altLang="ja-JP" sz="1630" dirty="0">
                <a:solidFill>
                  <a:schemeClr val="tx1"/>
                </a:solidFill>
                <a:latin typeface="+mj-ea"/>
                <a:ea typeface="+mj-ea"/>
              </a:rPr>
              <a:t>28</a:t>
            </a:r>
          </a:p>
        </p:txBody>
      </p:sp>
      <p:pic>
        <p:nvPicPr>
          <p:cNvPr id="3073" name="図 22">
            <a:extLst>
              <a:ext uri="{FF2B5EF4-FFF2-40B4-BE49-F238E27FC236}">
                <a16:creationId xmlns:a16="http://schemas.microsoft.com/office/drawing/2014/main" id="{0A8A1CF6-6BA0-4950-8664-5DB484C0AA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87" y="3735776"/>
            <a:ext cx="2190342" cy="25331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図 23">
            <a:extLst>
              <a:ext uri="{FF2B5EF4-FFF2-40B4-BE49-F238E27FC236}">
                <a16:creationId xmlns:a16="http://schemas.microsoft.com/office/drawing/2014/main" id="{D01A1966-7B8D-4CC9-A953-5C4CABA327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761" y="3735206"/>
            <a:ext cx="2992404" cy="2081540"/>
          </a:xfrm>
          <a:prstGeom prst="rect">
            <a:avLst/>
          </a:prstGeom>
          <a:noFill/>
          <a:extLst>
            <a:ext uri="{909E8E84-426E-40DD-AFC4-6F175D3DCCD1}">
              <a14:hiddenFill xmlns:a14="http://schemas.microsoft.com/office/drawing/2010/main">
                <a:solidFill>
                  <a:srgbClr val="FFFFFF"/>
                </a:solidFill>
              </a14:hiddenFill>
            </a:ext>
          </a:extLst>
        </p:spPr>
      </p:pic>
      <p:sp>
        <p:nvSpPr>
          <p:cNvPr id="3072" name="Rectangle 3">
            <a:extLst>
              <a:ext uri="{FF2B5EF4-FFF2-40B4-BE49-F238E27FC236}">
                <a16:creationId xmlns:a16="http://schemas.microsoft.com/office/drawing/2014/main" id="{1C8CC4C7-50B3-46D3-807A-6ACA6E54985E}"/>
              </a:ext>
            </a:extLst>
          </p:cNvPr>
          <p:cNvSpPr>
            <a:spLocks noChangeArrowheads="1"/>
          </p:cNvSpPr>
          <p:nvPr/>
        </p:nvSpPr>
        <p:spPr bwMode="auto">
          <a:xfrm>
            <a:off x="311841" y="610260"/>
            <a:ext cx="5492209" cy="314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Cambria Math" panose="02040503050406030204" pitchFamily="18" charset="0"/>
              </a:rPr>
              <a:t>◎財務会計システム</a:t>
            </a:r>
            <a:endParaRPr kumimoji="0" lang="en-US" altLang="ja-JP" sz="1200" b="0" i="0" u="none" strike="noStrike" cap="none" normalizeH="0" baseline="0" dirty="0">
              <a:ln>
                <a:noFill/>
              </a:ln>
              <a:solidFill>
                <a:schemeClr val="tx1"/>
              </a:solidFill>
              <a:effectLst/>
              <a:latin typeface="+mj-ea"/>
              <a:ea typeface="+mj-ea"/>
              <a:cs typeface="Cambria Math" panose="02040503050406030204" pitchFamily="18" charset="0"/>
            </a:endParaRPr>
          </a:p>
          <a:p>
            <a:pPr marL="0" marR="0" lvl="0" indent="0" algn="l" defTabSz="914400" rtl="0" eaLnBrk="0" fontAlgn="base" latinLnBrk="0" hangingPunct="0">
              <a:lnSpc>
                <a:spcPct val="100000"/>
              </a:lnSpc>
              <a:spcBef>
                <a:spcPts val="75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mj-ea"/>
              <a:ea typeface="+mj-ea"/>
              <a:cs typeface="Cambria Math" panose="02040503050406030204" pitchFamily="18" charset="0"/>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財務会計システム「</a:t>
            </a:r>
            <a:r>
              <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rPr>
              <a:t>Grow One</a:t>
            </a: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財務会計</a:t>
            </a:r>
            <a:r>
              <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rPr>
              <a:t>V3</a:t>
            </a: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」にて御自身の予算執行状況</a:t>
            </a:r>
            <a:endPar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を確認</a:t>
            </a:r>
            <a:r>
              <a:rPr lang="ja-JP" altLang="en-US" sz="1200" dirty="0">
                <a:latin typeface="+mj-ea"/>
                <a:ea typeface="+mj-ea"/>
                <a:cs typeface="Times New Roman" panose="02020603050405020304" pitchFamily="18" charset="0"/>
              </a:rPr>
              <a:t>でき</a:t>
            </a: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ます。</a:t>
            </a:r>
            <a:endParaRPr kumimoji="0" lang="ja-JP" altLang="en-US" sz="1200" b="0" i="0" u="none" strike="noStrike" cap="none" normalizeH="0" baseline="0" dirty="0">
              <a:ln>
                <a:noFill/>
              </a:ln>
              <a:solidFill>
                <a:schemeClr val="tx1"/>
              </a:solidFill>
              <a:effectLst/>
              <a:latin typeface="+mj-ea"/>
              <a:ea typeface="+mj-ea"/>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「教員発注等に係る財務会計システム利用申請書」を</a:t>
            </a:r>
            <a:r>
              <a:rPr kumimoji="0" lang="ja-JP" altLang="en-US" sz="1200" b="1" i="0" u="none" strike="noStrike" cap="none" normalizeH="0" baseline="0" dirty="0">
                <a:ln>
                  <a:noFill/>
                </a:ln>
                <a:solidFill>
                  <a:srgbClr val="FF0000"/>
                </a:solidFill>
                <a:effectLst/>
                <a:latin typeface="+mj-ea"/>
                <a:ea typeface="+mj-ea"/>
                <a:cs typeface="Times New Roman" panose="02020603050405020304" pitchFamily="18" charset="0"/>
              </a:rPr>
              <a:t>採用後５日以内</a:t>
            </a: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に</a:t>
            </a:r>
            <a:endPar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提出願います。</a:t>
            </a:r>
            <a:endParaRPr kumimoji="0" lang="ja-JP" altLang="en-US" sz="1200" b="0" i="0" u="none" strike="noStrike" cap="none" normalizeH="0" baseline="0" dirty="0">
              <a:ln>
                <a:noFill/>
              </a:ln>
              <a:solidFill>
                <a:schemeClr val="tx1"/>
              </a:solidFill>
              <a:effectLst/>
              <a:latin typeface="+mj-ea"/>
              <a:ea typeface="+mj-ea"/>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・申請承認後，</a:t>
            </a:r>
            <a:r>
              <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rPr>
              <a:t>Grow One</a:t>
            </a: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財務会計</a:t>
            </a:r>
            <a:r>
              <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rPr>
              <a:t>V3 URL</a:t>
            </a: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と仮パスワードをお伝えします。</a:t>
            </a:r>
            <a:endParaRPr kumimoji="0" lang="ja-JP" altLang="en-US" sz="1200" b="0" i="0" u="none" strike="noStrike" cap="none" normalizeH="0" baseline="0" dirty="0">
              <a:ln>
                <a:noFill/>
              </a:ln>
              <a:solidFill>
                <a:schemeClr val="tx1"/>
              </a:solidFill>
              <a:effectLst/>
              <a:latin typeface="+mj-ea"/>
              <a:ea typeface="+mj-ea"/>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・仮パスワードでログイン後，新たにパスワードを設定して利用を開始</a:t>
            </a:r>
            <a:endPar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　してください。</a:t>
            </a:r>
            <a:endParaRPr lang="en-US" altLang="ja-JP" sz="1200" dirty="0">
              <a:latin typeface="+mj-ea"/>
              <a:ea typeface="+mj-ea"/>
            </a:endParaRPr>
          </a:p>
          <a:p>
            <a:pPr marL="0" marR="0" lvl="0" indent="0" algn="l" defTabSz="914400" rtl="0" eaLnBrk="0" fontAlgn="base" latinLnBrk="0" hangingPunct="0">
              <a:lnSpc>
                <a:spcPct val="100000"/>
              </a:lnSpc>
              <a:spcBef>
                <a:spcPts val="75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mj-ea"/>
              <a:ea typeface="+mj-ea"/>
              <a:cs typeface="Times New Roman" panose="02020603050405020304" pitchFamily="18" charset="0"/>
            </a:endParaRPr>
          </a:p>
          <a:p>
            <a:pPr marL="0" marR="0" lvl="0" indent="0" algn="l" defTabSz="914400" rtl="0" eaLnBrk="0" fontAlgn="base" latinLnBrk="0" hangingPunct="0">
              <a:lnSpc>
                <a:spcPct val="100000"/>
              </a:lnSpc>
              <a:spcBef>
                <a:spcPts val="75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j-ea"/>
                <a:ea typeface="+mj-ea"/>
                <a:cs typeface="Times New Roman" panose="02020603050405020304" pitchFamily="18" charset="0"/>
              </a:rPr>
              <a:t>◎研究費の種類</a:t>
            </a:r>
            <a:endParaRPr kumimoji="0" lang="ja-JP" altLang="en-US" sz="1200" b="0" i="0" u="none" strike="noStrike" cap="none" normalizeH="0" baseline="0" dirty="0">
              <a:ln>
                <a:noFill/>
              </a:ln>
              <a:solidFill>
                <a:schemeClr val="tx1"/>
              </a:solidFill>
              <a:effectLst/>
              <a:latin typeface="+mj-ea"/>
              <a:ea typeface="+mj-ea"/>
            </a:endParaRPr>
          </a:p>
        </p:txBody>
      </p:sp>
      <p:sp>
        <p:nvSpPr>
          <p:cNvPr id="3075" name="Rectangle 4">
            <a:extLst>
              <a:ext uri="{FF2B5EF4-FFF2-40B4-BE49-F238E27FC236}">
                <a16:creationId xmlns:a16="http://schemas.microsoft.com/office/drawing/2014/main" id="{AFE8D9FC-646B-4BD9-9A19-695A3A6AE9AF}"/>
              </a:ext>
            </a:extLst>
          </p:cNvPr>
          <p:cNvSpPr>
            <a:spLocks noChangeArrowheads="1"/>
          </p:cNvSpPr>
          <p:nvPr/>
        </p:nvSpPr>
        <p:spPr bwMode="auto">
          <a:xfrm>
            <a:off x="435387" y="234367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76" name="Rectangle 5">
            <a:extLst>
              <a:ext uri="{FF2B5EF4-FFF2-40B4-BE49-F238E27FC236}">
                <a16:creationId xmlns:a16="http://schemas.microsoft.com/office/drawing/2014/main" id="{AC713B01-C5BE-44F3-8B49-3B091937111A}"/>
              </a:ext>
            </a:extLst>
          </p:cNvPr>
          <p:cNvSpPr>
            <a:spLocks noChangeArrowheads="1"/>
          </p:cNvSpPr>
          <p:nvPr/>
        </p:nvSpPr>
        <p:spPr bwMode="auto">
          <a:xfrm>
            <a:off x="435387" y="487732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42">
            <a:extLst>
              <a:ext uri="{FF2B5EF4-FFF2-40B4-BE49-F238E27FC236}">
                <a16:creationId xmlns:a16="http://schemas.microsoft.com/office/drawing/2014/main" id="{14C8CF99-0017-459D-BB31-26C78EBDE834}"/>
              </a:ext>
            </a:extLst>
          </p:cNvPr>
          <p:cNvSpPr txBox="1"/>
          <p:nvPr/>
        </p:nvSpPr>
        <p:spPr>
          <a:xfrm>
            <a:off x="2991891" y="610507"/>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3746</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jm3746@hirosaki-u.ac.jp</a:t>
            </a:r>
            <a:endParaRPr kumimoji="1" lang="en-US" altLang="ja-JP" sz="1200" dirty="0">
              <a:latin typeface="+mj-ea"/>
              <a:ea typeface="+mj-ea"/>
            </a:endParaRPr>
          </a:p>
          <a:p>
            <a:r>
              <a:rPr kumimoji="1" lang="ja-JP" altLang="en-US" sz="1138" dirty="0"/>
              <a:t>　</a:t>
            </a:r>
          </a:p>
        </p:txBody>
      </p:sp>
      <p:sp>
        <p:nvSpPr>
          <p:cNvPr id="45" name="テキスト ボックス 44">
            <a:extLst>
              <a:ext uri="{FF2B5EF4-FFF2-40B4-BE49-F238E27FC236}">
                <a16:creationId xmlns:a16="http://schemas.microsoft.com/office/drawing/2014/main" id="{561F4CE3-16E7-498B-AC02-0257338F480C}"/>
              </a:ext>
            </a:extLst>
          </p:cNvPr>
          <p:cNvSpPr txBox="1"/>
          <p:nvPr/>
        </p:nvSpPr>
        <p:spPr>
          <a:xfrm>
            <a:off x="311841" y="6316218"/>
            <a:ext cx="5492209" cy="3600986"/>
          </a:xfrm>
          <a:prstGeom prst="rect">
            <a:avLst/>
          </a:prstGeom>
          <a:noFill/>
        </p:spPr>
        <p:txBody>
          <a:bodyPr wrap="square">
            <a:spAutoFit/>
          </a:bodyPr>
          <a:lstStyle/>
          <a:p>
            <a:pPr>
              <a:spcBef>
                <a:spcPts val="750"/>
              </a:spcBef>
              <a:spcAft>
                <a:spcPts val="0"/>
              </a:spcAft>
            </a:pPr>
            <a:r>
              <a:rPr lang="en-US" altLang="ja-JP" sz="1200" kern="100" dirty="0">
                <a:effectLst/>
                <a:latin typeface="+mj-ea"/>
                <a:ea typeface="+mj-ea"/>
                <a:cs typeface="Cambria Math" panose="02040503050406030204" pitchFamily="18" charset="0"/>
              </a:rPr>
              <a:t>◎</a:t>
            </a:r>
            <a:r>
              <a:rPr lang="ja-JP" altLang="ja-JP" sz="1200" kern="100" dirty="0">
                <a:effectLst/>
                <a:latin typeface="+mj-ea"/>
                <a:ea typeface="+mj-ea"/>
                <a:cs typeface="Cambria Math" panose="02040503050406030204" pitchFamily="18" charset="0"/>
              </a:rPr>
              <a:t>外部資金及び各間接経費について</a:t>
            </a:r>
            <a:endParaRPr lang="en-US" altLang="ja-JP" sz="1200" kern="100" dirty="0">
              <a:effectLst/>
              <a:latin typeface="+mj-ea"/>
              <a:ea typeface="+mj-ea"/>
              <a:cs typeface="Cambria Math" panose="02040503050406030204" pitchFamily="18" charset="0"/>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Times New Roman" panose="02020603050405020304" pitchFamily="18" charset="0"/>
              </a:rPr>
              <a:t>・受託研究・共同研究・学術指導</a:t>
            </a:r>
          </a:p>
          <a:p>
            <a:pPr marL="133350">
              <a:spcBef>
                <a:spcPts val="750"/>
              </a:spcBef>
              <a:spcAft>
                <a:spcPts val="0"/>
              </a:spcAft>
            </a:pPr>
            <a:r>
              <a:rPr lang="ja-JP" altLang="ja-JP" sz="1200" kern="100" dirty="0">
                <a:effectLst/>
                <a:latin typeface="+mj-ea"/>
                <a:ea typeface="+mj-ea"/>
                <a:cs typeface="Times New Roman" panose="02020603050405020304" pitchFamily="18" charset="0"/>
              </a:rPr>
              <a:t>間接経費のうち</a:t>
            </a:r>
            <a:r>
              <a:rPr lang="en-US" altLang="ja-JP" sz="1200" kern="100" dirty="0">
                <a:effectLst/>
                <a:latin typeface="+mj-ea"/>
                <a:ea typeface="+mj-ea"/>
                <a:cs typeface="Times New Roman" panose="02020603050405020304" pitchFamily="18" charset="0"/>
              </a:rPr>
              <a:t>50</a:t>
            </a:r>
            <a:r>
              <a:rPr lang="ja-JP" altLang="ja-JP" sz="1200" kern="100" dirty="0">
                <a:effectLst/>
                <a:latin typeface="+mj-ea"/>
                <a:ea typeface="+mj-ea"/>
                <a:cs typeface="Times New Roman" panose="02020603050405020304" pitchFamily="18" charset="0"/>
              </a:rPr>
              <a:t>％が本部に拠出され，残りの</a:t>
            </a:r>
            <a:r>
              <a:rPr lang="en-US" altLang="ja-JP" sz="1200" kern="100" dirty="0">
                <a:effectLst/>
                <a:latin typeface="+mj-ea"/>
                <a:ea typeface="+mj-ea"/>
                <a:cs typeface="Times New Roman" panose="02020603050405020304" pitchFamily="18" charset="0"/>
              </a:rPr>
              <a:t>50</a:t>
            </a:r>
            <a:r>
              <a:rPr lang="ja-JP" altLang="ja-JP" sz="1200" kern="100" dirty="0">
                <a:effectLst/>
                <a:latin typeface="+mj-ea"/>
                <a:ea typeface="+mj-ea"/>
                <a:cs typeface="Times New Roman" panose="02020603050405020304" pitchFamily="18" charset="0"/>
              </a:rPr>
              <a:t>％は，学部の管理運営に使用しています。</a:t>
            </a:r>
          </a:p>
          <a:p>
            <a:pPr>
              <a:spcBef>
                <a:spcPts val="750"/>
              </a:spcBef>
              <a:spcAft>
                <a:spcPts val="0"/>
              </a:spcAft>
            </a:pPr>
            <a:r>
              <a:rPr lang="ja-JP" altLang="ja-JP" sz="1200" kern="100" dirty="0">
                <a:effectLst/>
                <a:latin typeface="+mj-ea"/>
                <a:ea typeface="+mj-ea"/>
                <a:cs typeface="Times New Roman" panose="02020603050405020304" pitchFamily="18" charset="0"/>
              </a:rPr>
              <a:t>・科研費</a:t>
            </a:r>
          </a:p>
          <a:p>
            <a:pPr marL="133350">
              <a:spcBef>
                <a:spcPts val="750"/>
              </a:spcBef>
              <a:spcAft>
                <a:spcPts val="0"/>
              </a:spcAft>
            </a:pPr>
            <a:r>
              <a:rPr lang="ja-JP" altLang="ja-JP" sz="1200" kern="100" dirty="0">
                <a:effectLst/>
                <a:latin typeface="+mj-ea"/>
                <a:ea typeface="+mj-ea"/>
                <a:cs typeface="Times New Roman" panose="02020603050405020304" pitchFamily="18" charset="0"/>
              </a:rPr>
              <a:t>間接経費のうち</a:t>
            </a:r>
            <a:r>
              <a:rPr lang="en-US" altLang="ja-JP" sz="1200" kern="100" dirty="0">
                <a:effectLst/>
                <a:latin typeface="+mj-ea"/>
                <a:ea typeface="+mj-ea"/>
                <a:cs typeface="Times New Roman" panose="02020603050405020304" pitchFamily="18" charset="0"/>
              </a:rPr>
              <a:t>50</a:t>
            </a:r>
            <a:r>
              <a:rPr lang="ja-JP" altLang="ja-JP" sz="1200" kern="100" dirty="0">
                <a:effectLst/>
                <a:latin typeface="+mj-ea"/>
                <a:ea typeface="+mj-ea"/>
                <a:cs typeface="Times New Roman" panose="02020603050405020304" pitchFamily="18" charset="0"/>
              </a:rPr>
              <a:t>％が本部，</a:t>
            </a:r>
            <a:r>
              <a:rPr lang="en-US" altLang="ja-JP" sz="1200" kern="100" dirty="0">
                <a:effectLst/>
                <a:latin typeface="+mj-ea"/>
                <a:ea typeface="+mj-ea"/>
                <a:cs typeface="Times New Roman" panose="02020603050405020304" pitchFamily="18" charset="0"/>
              </a:rPr>
              <a:t> 5</a:t>
            </a:r>
            <a:r>
              <a:rPr lang="ja-JP" altLang="ja-JP" sz="1200" kern="100" dirty="0">
                <a:effectLst/>
                <a:latin typeface="+mj-ea"/>
                <a:ea typeface="+mj-ea"/>
                <a:cs typeface="Times New Roman" panose="02020603050405020304" pitchFamily="18" charset="0"/>
              </a:rPr>
              <a:t>％が科研費獲得向上対策経費に拠出され，残りの</a:t>
            </a:r>
            <a:r>
              <a:rPr lang="en-US" altLang="ja-JP" sz="1200" kern="100" dirty="0">
                <a:effectLst/>
                <a:latin typeface="+mj-ea"/>
                <a:ea typeface="+mj-ea"/>
                <a:cs typeface="Times New Roman" panose="02020603050405020304" pitchFamily="18" charset="0"/>
              </a:rPr>
              <a:t>45</a:t>
            </a:r>
            <a:r>
              <a:rPr lang="ja-JP" altLang="ja-JP" sz="1200" kern="100" dirty="0">
                <a:effectLst/>
                <a:latin typeface="+mj-ea"/>
                <a:ea typeface="+mj-ea"/>
                <a:cs typeface="Times New Roman" panose="02020603050405020304" pitchFamily="18" charset="0"/>
              </a:rPr>
              <a:t>％は学部の管理運営に使用しています。</a:t>
            </a:r>
          </a:p>
          <a:p>
            <a:pPr>
              <a:spcBef>
                <a:spcPts val="750"/>
              </a:spcBef>
              <a:spcAft>
                <a:spcPts val="0"/>
              </a:spcAft>
            </a:pPr>
            <a:r>
              <a:rPr lang="ja-JP" altLang="ja-JP" sz="1200" kern="100" dirty="0">
                <a:effectLst/>
                <a:latin typeface="+mj-ea"/>
                <a:ea typeface="+mj-ea"/>
                <a:cs typeface="Times New Roman" panose="02020603050405020304" pitchFamily="18" charset="0"/>
              </a:rPr>
              <a:t>・間接経費が積算されていない外部資金</a:t>
            </a:r>
          </a:p>
          <a:p>
            <a:pPr marL="123825">
              <a:spcBef>
                <a:spcPts val="750"/>
              </a:spcBef>
              <a:spcAft>
                <a:spcPts val="0"/>
              </a:spcAft>
            </a:pPr>
            <a:r>
              <a:rPr lang="ja-JP" altLang="ja-JP" sz="1200" kern="100" dirty="0">
                <a:effectLst/>
                <a:latin typeface="+mj-ea"/>
                <a:ea typeface="+mj-ea"/>
                <a:cs typeface="Times New Roman" panose="02020603050405020304" pitchFamily="18" charset="0"/>
              </a:rPr>
              <a:t>「学内活性化経費」として総額の</a:t>
            </a:r>
            <a:r>
              <a:rPr lang="en-US" altLang="ja-JP" sz="1200" kern="100" dirty="0">
                <a:effectLst/>
                <a:latin typeface="+mj-ea"/>
                <a:ea typeface="+mj-ea"/>
                <a:cs typeface="Times New Roman" panose="02020603050405020304" pitchFamily="18" charset="0"/>
              </a:rPr>
              <a:t>5</a:t>
            </a:r>
            <a:r>
              <a:rPr lang="ja-JP" altLang="ja-JP" sz="1200" kern="100" dirty="0">
                <a:effectLst/>
                <a:latin typeface="+mj-ea"/>
                <a:ea typeface="+mj-ea"/>
                <a:cs typeface="Times New Roman" panose="02020603050405020304" pitchFamily="18" charset="0"/>
              </a:rPr>
              <a:t>％を拠出（一部免除有）して</a:t>
            </a:r>
            <a:r>
              <a:rPr lang="ja-JP" altLang="en-US" sz="1200" kern="100" dirty="0">
                <a:effectLst/>
                <a:latin typeface="+mj-ea"/>
                <a:ea typeface="+mj-ea"/>
                <a:cs typeface="Times New Roman" panose="02020603050405020304" pitchFamily="18" charset="0"/>
              </a:rPr>
              <a:t>いただいて</a:t>
            </a:r>
            <a:r>
              <a:rPr lang="ja-JP" altLang="ja-JP" sz="1200" kern="100" dirty="0">
                <a:effectLst/>
                <a:latin typeface="+mj-ea"/>
                <a:ea typeface="+mj-ea"/>
                <a:cs typeface="Times New Roman" panose="02020603050405020304" pitchFamily="18" charset="0"/>
              </a:rPr>
              <a:t>おります。計上された学内活性化経費は，間接経費相当分として全学の管理運営に使用しています。</a:t>
            </a:r>
          </a:p>
          <a:p>
            <a:pPr marL="123825">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ただし，教員個人の拠出額（本部・学部の合計）が２０万円を超える場合</a:t>
            </a:r>
            <a:r>
              <a:rPr lang="ja-JP" altLang="en-US" sz="1200" kern="100" dirty="0">
                <a:effectLst/>
                <a:latin typeface="+mj-ea"/>
                <a:ea typeface="+mj-ea"/>
                <a:cs typeface="ＭＳ 明朝" panose="02020609040205080304" pitchFamily="17" charset="-128"/>
              </a:rPr>
              <a:t>　　</a:t>
            </a:r>
            <a:endParaRPr lang="en-US" altLang="ja-JP" sz="1200" kern="100" dirty="0">
              <a:effectLst/>
              <a:latin typeface="+mj-ea"/>
              <a:ea typeface="+mj-ea"/>
              <a:cs typeface="ＭＳ 明朝" panose="02020609040205080304" pitchFamily="17" charset="-128"/>
            </a:endParaRPr>
          </a:p>
          <a:p>
            <a:pPr marL="123825">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は，２０万円限りとし，差額はトップマネジメント経費から補填する。</a:t>
            </a:r>
            <a:endParaRPr lang="ja-JP" altLang="ja-JP" sz="1200" kern="100" dirty="0">
              <a:effectLst/>
              <a:latin typeface="+mj-ea"/>
              <a:ea typeface="+mj-ea"/>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DD348E0-2376-4272-94B3-31DFE1935D2F}"/>
              </a:ext>
            </a:extLst>
          </p:cNvPr>
          <p:cNvSpPr txBox="1"/>
          <p:nvPr/>
        </p:nvSpPr>
        <p:spPr>
          <a:xfrm>
            <a:off x="2969861" y="6377533"/>
            <a:ext cx="3576298" cy="821443"/>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3756</a:t>
            </a:r>
            <a:r>
              <a:rPr kumimoji="1" lang="ja-JP" altLang="en-US" sz="1200" dirty="0">
                <a:latin typeface="+mj-ea"/>
                <a:ea typeface="+mj-ea"/>
              </a:rPr>
              <a:t>，</a:t>
            </a:r>
            <a:r>
              <a:rPr kumimoji="1" lang="en-US" altLang="ja-JP" sz="1200" dirty="0">
                <a:latin typeface="+mj-ea"/>
                <a:ea typeface="+mj-ea"/>
              </a:rPr>
              <a:t>3757</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jm3756@hirosaki-u.ac.jp</a:t>
            </a:r>
          </a:p>
          <a:p>
            <a:r>
              <a:rPr kumimoji="1" lang="ja-JP" altLang="en-US" sz="1200" dirty="0">
                <a:latin typeface="+mj-ea"/>
                <a:ea typeface="+mj-ea"/>
              </a:rPr>
              <a:t>　　　</a:t>
            </a:r>
            <a:r>
              <a:rPr lang="en-US" altLang="ja-JP" sz="1200" dirty="0">
                <a:latin typeface="+mj-ea"/>
                <a:ea typeface="+mj-ea"/>
              </a:rPr>
              <a:t>jm3757@hirosaki-u.ac.jp</a:t>
            </a:r>
            <a:endParaRPr kumimoji="1" lang="en-US" altLang="ja-JP" sz="1200" dirty="0">
              <a:latin typeface="+mj-ea"/>
              <a:ea typeface="+mj-ea"/>
            </a:endParaRPr>
          </a:p>
          <a:p>
            <a:r>
              <a:rPr kumimoji="1" lang="ja-JP" altLang="en-US" sz="1138" dirty="0"/>
              <a:t>　</a:t>
            </a:r>
          </a:p>
        </p:txBody>
      </p:sp>
    </p:spTree>
    <p:extLst>
      <p:ext uri="{BB962C8B-B14F-4D97-AF65-F5344CB8AC3E}">
        <p14:creationId xmlns:p14="http://schemas.microsoft.com/office/powerpoint/2010/main" val="150890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1073571"/>
          </a:xfrm>
        </p:spPr>
        <p:txBody>
          <a:bodyPr>
            <a:normAutofit/>
          </a:bodyPr>
          <a:lstStyle/>
          <a:p>
            <a:r>
              <a:rPr lang="ja-JP" altLang="en-US" sz="2000" dirty="0">
                <a:latin typeface="+mj-ea"/>
              </a:rPr>
              <a:t>学内ネットワーク、</a:t>
            </a:r>
            <a:br>
              <a:rPr lang="en-US" altLang="ja-JP" sz="2000" dirty="0">
                <a:latin typeface="+mj-ea"/>
              </a:rPr>
            </a:br>
            <a:r>
              <a:rPr lang="ja-JP" altLang="en-US" sz="2000" dirty="0">
                <a:latin typeface="+mj-ea"/>
              </a:rPr>
              <a:t>サービスの利用について（２）</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580841" y="1320699"/>
            <a:ext cx="8021738" cy="8412848"/>
          </a:xfrm>
        </p:spPr>
        <p:txBody>
          <a:bodyPr>
            <a:noAutofit/>
          </a:bodyPr>
          <a:lstStyle/>
          <a:p>
            <a:pPr marL="26120" indent="0">
              <a:buNone/>
            </a:pPr>
            <a:r>
              <a:rPr lang="ja-JP" altLang="en-US" sz="1200" dirty="0">
                <a:solidFill>
                  <a:schemeClr val="tx1"/>
                </a:solidFill>
                <a:latin typeface="+mn-ea"/>
              </a:rPr>
              <a:t>◎ </a:t>
            </a:r>
            <a:r>
              <a:rPr lang="en-US" altLang="ja-JP" sz="1200" dirty="0">
                <a:solidFill>
                  <a:schemeClr val="tx1"/>
                </a:solidFill>
                <a:latin typeface="+mn-ea"/>
              </a:rPr>
              <a:t>Microsoft Office</a:t>
            </a:r>
            <a:r>
              <a:rPr lang="ja-JP" altLang="en-US" sz="1200" dirty="0">
                <a:solidFill>
                  <a:schemeClr val="tx1"/>
                </a:solidFill>
                <a:latin typeface="+mn-ea"/>
              </a:rPr>
              <a:t>及びウイルス対策ソフトについて</a:t>
            </a:r>
            <a:endParaRPr lang="en-US" altLang="ja-JP" sz="1200" dirty="0">
              <a:solidFill>
                <a:schemeClr val="tx1"/>
              </a:solidFill>
              <a:latin typeface="+mn-ea"/>
            </a:endParaRPr>
          </a:p>
          <a:p>
            <a:pPr marL="0" indent="0">
              <a:buNone/>
            </a:pPr>
            <a:r>
              <a:rPr lang="ja-JP" altLang="en-US" sz="1200" dirty="0">
                <a:solidFill>
                  <a:schemeClr val="tx1"/>
                </a:solidFill>
                <a:latin typeface="+mn-ea"/>
              </a:rPr>
              <a:t>　 </a:t>
            </a:r>
            <a:r>
              <a:rPr lang="en-US" altLang="ja-JP" sz="1050" dirty="0">
                <a:solidFill>
                  <a:srgbClr val="0000CC"/>
                </a:solidFill>
                <a:latin typeface="+mn-ea"/>
                <a:hlinkClick r:id="rId3">
                  <a:extLst>
                    <a:ext uri="{A12FA001-AC4F-418D-AE19-62706E023703}">
                      <ahyp:hlinkClr xmlns:ahyp="http://schemas.microsoft.com/office/drawing/2018/hyperlinkcolor" val="tx"/>
                    </a:ext>
                  </a:extLst>
                </a:hlinkClick>
              </a:rPr>
              <a:t>https://itc.hirosaki-u.ac.jp/blog/21791</a:t>
            </a:r>
            <a:endParaRPr lang="en-US" altLang="ja-JP" sz="1050" dirty="0">
              <a:solidFill>
                <a:srgbClr val="0000CC"/>
              </a:solidFill>
              <a:latin typeface="+mn-ea"/>
            </a:endParaRPr>
          </a:p>
          <a:p>
            <a:pPr marL="0" indent="0">
              <a:buNone/>
            </a:pPr>
            <a:endParaRPr lang="en-US" altLang="ja-JP" sz="1200" dirty="0">
              <a:solidFill>
                <a:schemeClr val="tx1"/>
              </a:solidFill>
              <a:latin typeface="+mn-ea"/>
            </a:endParaRPr>
          </a:p>
          <a:p>
            <a:pPr marL="208955" lvl="1" indent="0">
              <a:buNone/>
            </a:pPr>
            <a:r>
              <a:rPr lang="ja-JP" altLang="en-US" dirty="0">
                <a:solidFill>
                  <a:schemeClr val="tx1"/>
                </a:solidFill>
                <a:latin typeface="+mn-ea"/>
              </a:rPr>
              <a:t>・情報基盤センター</a:t>
            </a:r>
            <a:r>
              <a:rPr lang="ja-JP" altLang="ja-JP" dirty="0">
                <a:solidFill>
                  <a:schemeClr val="tx1"/>
                </a:solidFill>
                <a:latin typeface="+mn-ea"/>
              </a:rPr>
              <a:t>でウイルス駆除ソフト</a:t>
            </a:r>
            <a:r>
              <a:rPr lang="en-US" altLang="ja-JP" dirty="0">
                <a:solidFill>
                  <a:schemeClr val="tx1"/>
                </a:solidFill>
                <a:latin typeface="+mn-ea"/>
              </a:rPr>
              <a:t>(F-Secure)</a:t>
            </a:r>
            <a:r>
              <a:rPr lang="ja-JP" altLang="ja-JP" dirty="0">
                <a:solidFill>
                  <a:schemeClr val="tx1"/>
                </a:solidFill>
                <a:latin typeface="+mn-ea"/>
              </a:rPr>
              <a:t>を無償配布。</a:t>
            </a:r>
            <a:endParaRPr lang="en-US" altLang="ja-JP" dirty="0">
              <a:solidFill>
                <a:schemeClr val="tx1"/>
              </a:solidFill>
              <a:latin typeface="+mn-ea"/>
            </a:endParaRPr>
          </a:p>
          <a:p>
            <a:pPr marL="208955" lvl="1" indent="0">
              <a:buNone/>
            </a:pPr>
            <a:r>
              <a:rPr lang="ja-JP" altLang="en-US" dirty="0">
                <a:solidFill>
                  <a:schemeClr val="tx1"/>
                </a:solidFill>
                <a:latin typeface="+mn-ea"/>
              </a:rPr>
              <a:t>　</a:t>
            </a:r>
            <a:r>
              <a:rPr lang="ja-JP" altLang="ja-JP" dirty="0">
                <a:solidFill>
                  <a:schemeClr val="tx1"/>
                </a:solidFill>
                <a:latin typeface="+mn-ea"/>
              </a:rPr>
              <a:t>※全学で</a:t>
            </a:r>
            <a:r>
              <a:rPr lang="en-US" altLang="ja-JP" dirty="0">
                <a:solidFill>
                  <a:schemeClr val="tx1"/>
                </a:solidFill>
                <a:latin typeface="+mn-ea"/>
              </a:rPr>
              <a:t>F-Secure</a:t>
            </a:r>
            <a:r>
              <a:rPr lang="ja-JP" altLang="ja-JP" dirty="0" err="1">
                <a:solidFill>
                  <a:schemeClr val="tx1"/>
                </a:solidFill>
                <a:latin typeface="+mn-ea"/>
              </a:rPr>
              <a:t>を契</a:t>
            </a:r>
            <a:r>
              <a:rPr lang="ja-JP" altLang="ja-JP" dirty="0">
                <a:solidFill>
                  <a:schemeClr val="tx1"/>
                </a:solidFill>
                <a:latin typeface="+mn-ea"/>
              </a:rPr>
              <a:t>約しており，無料でダウンロードできます。</a:t>
            </a:r>
            <a:endParaRPr lang="en-US" altLang="ja-JP" dirty="0">
              <a:solidFill>
                <a:schemeClr val="tx1"/>
              </a:solidFill>
              <a:latin typeface="+mn-ea"/>
            </a:endParaRPr>
          </a:p>
          <a:p>
            <a:pPr marL="208955" lvl="1" indent="0">
              <a:buNone/>
            </a:pPr>
            <a:r>
              <a:rPr lang="ja-JP" altLang="en-US" dirty="0">
                <a:solidFill>
                  <a:schemeClr val="tx1"/>
                </a:solidFill>
                <a:latin typeface="+mn-ea"/>
              </a:rPr>
              <a:t>　　</a:t>
            </a:r>
            <a:r>
              <a:rPr lang="ja-JP" altLang="ja-JP" dirty="0">
                <a:solidFill>
                  <a:schemeClr val="tx1"/>
                </a:solidFill>
                <a:latin typeface="+mn-ea"/>
              </a:rPr>
              <a:t>個別にウイルス駆除ソフトを購入する場合は理由書が必要です。</a:t>
            </a:r>
            <a:endParaRPr lang="en-US" altLang="ja-JP" dirty="0">
              <a:solidFill>
                <a:schemeClr val="tx1"/>
              </a:solidFill>
              <a:latin typeface="+mn-ea"/>
            </a:endParaRPr>
          </a:p>
          <a:p>
            <a:pPr marL="208955" lvl="1" indent="0">
              <a:buNone/>
            </a:pPr>
            <a:r>
              <a:rPr lang="ja-JP" altLang="en-US" dirty="0">
                <a:solidFill>
                  <a:schemeClr val="tx1"/>
                </a:solidFill>
                <a:latin typeface="+mn-ea"/>
              </a:rPr>
              <a:t>　</a:t>
            </a:r>
            <a:endParaRPr lang="en-US" altLang="ja-JP" dirty="0">
              <a:solidFill>
                <a:schemeClr val="tx1"/>
              </a:solidFill>
              <a:latin typeface="+mn-ea"/>
            </a:endParaRPr>
          </a:p>
          <a:p>
            <a:pPr marL="208955" lvl="1" indent="0">
              <a:buNone/>
            </a:pPr>
            <a:r>
              <a:rPr lang="ja-JP" altLang="en-US" dirty="0">
                <a:solidFill>
                  <a:schemeClr val="tx1"/>
                </a:solidFill>
                <a:latin typeface="+mn-ea"/>
              </a:rPr>
              <a:t>・情報基盤センター</a:t>
            </a:r>
            <a:r>
              <a:rPr lang="ja-JP" altLang="ja-JP" dirty="0">
                <a:solidFill>
                  <a:schemeClr val="tx1"/>
                </a:solidFill>
                <a:latin typeface="+mn-ea"/>
              </a:rPr>
              <a:t>で</a:t>
            </a:r>
            <a:r>
              <a:rPr lang="en-US" altLang="ja-JP" dirty="0">
                <a:solidFill>
                  <a:schemeClr val="tx1"/>
                </a:solidFill>
                <a:latin typeface="+mn-ea"/>
              </a:rPr>
              <a:t>Office 365</a:t>
            </a:r>
            <a:r>
              <a:rPr lang="ja-JP" altLang="ja-JP" dirty="0">
                <a:solidFill>
                  <a:schemeClr val="tx1"/>
                </a:solidFill>
                <a:latin typeface="+mn-ea"/>
              </a:rPr>
              <a:t>の</a:t>
            </a:r>
            <a:r>
              <a:rPr lang="ja-JP" altLang="en-US" dirty="0">
                <a:solidFill>
                  <a:schemeClr val="tx1"/>
                </a:solidFill>
                <a:latin typeface="+mn-ea"/>
              </a:rPr>
              <a:t>包括</a:t>
            </a:r>
            <a:r>
              <a:rPr lang="ja-JP" altLang="ja-JP" dirty="0">
                <a:solidFill>
                  <a:schemeClr val="tx1"/>
                </a:solidFill>
                <a:latin typeface="+mn-ea"/>
              </a:rPr>
              <a:t>契約</a:t>
            </a:r>
            <a:r>
              <a:rPr lang="ja-JP" altLang="en-US" dirty="0">
                <a:solidFill>
                  <a:schemeClr val="tx1"/>
                </a:solidFill>
                <a:latin typeface="+mn-ea"/>
              </a:rPr>
              <a:t>。</a:t>
            </a:r>
            <a:endParaRPr lang="en-US" altLang="ja-JP" dirty="0">
              <a:solidFill>
                <a:schemeClr val="tx1"/>
              </a:solidFill>
              <a:latin typeface="+mn-ea"/>
            </a:endParaRPr>
          </a:p>
          <a:p>
            <a:pPr marL="208955" lvl="1" indent="0">
              <a:buNone/>
            </a:pPr>
            <a:r>
              <a:rPr lang="ja-JP" altLang="en-US" dirty="0">
                <a:solidFill>
                  <a:schemeClr val="tx1"/>
                </a:solidFill>
                <a:latin typeface="+mn-ea"/>
              </a:rPr>
              <a:t>　一人</a:t>
            </a:r>
            <a:r>
              <a:rPr lang="ja-JP" altLang="ja-JP" dirty="0">
                <a:solidFill>
                  <a:schemeClr val="tx1"/>
                </a:solidFill>
                <a:latin typeface="+mn-ea"/>
              </a:rPr>
              <a:t>につき</a:t>
            </a:r>
            <a:r>
              <a:rPr lang="ja-JP" altLang="en-US" dirty="0">
                <a:solidFill>
                  <a:schemeClr val="tx1"/>
                </a:solidFill>
                <a:latin typeface="+mn-ea"/>
              </a:rPr>
              <a:t>無償</a:t>
            </a:r>
            <a:r>
              <a:rPr lang="ja-JP" altLang="ja-JP" dirty="0">
                <a:solidFill>
                  <a:schemeClr val="tx1"/>
                </a:solidFill>
                <a:latin typeface="+mn-ea"/>
              </a:rPr>
              <a:t>で</a:t>
            </a:r>
            <a:r>
              <a:rPr lang="ja-JP" altLang="en-US" dirty="0">
                <a:solidFill>
                  <a:schemeClr val="tx1"/>
                </a:solidFill>
                <a:latin typeface="+mn-ea"/>
              </a:rPr>
              <a:t>５</a:t>
            </a:r>
            <a:r>
              <a:rPr lang="ja-JP" altLang="ja-JP" dirty="0">
                <a:solidFill>
                  <a:schemeClr val="tx1"/>
                </a:solidFill>
                <a:latin typeface="+mn-ea"/>
              </a:rPr>
              <a:t>台までインストール可能</a:t>
            </a:r>
            <a:r>
              <a:rPr lang="ja-JP" altLang="en-US" dirty="0">
                <a:solidFill>
                  <a:schemeClr val="tx1"/>
                </a:solidFill>
                <a:latin typeface="+mn-ea"/>
              </a:rPr>
              <a:t>。</a:t>
            </a:r>
            <a:endParaRPr lang="en-US" altLang="ja-JP" dirty="0">
              <a:solidFill>
                <a:schemeClr val="tx1"/>
              </a:solidFill>
              <a:latin typeface="+mn-ea"/>
            </a:endParaRPr>
          </a:p>
          <a:p>
            <a:pPr marL="208955" lvl="1" indent="0">
              <a:buNone/>
            </a:pPr>
            <a:r>
              <a:rPr lang="ja-JP" altLang="ja-JP" sz="1200" dirty="0">
                <a:solidFill>
                  <a:schemeClr val="tx1"/>
                </a:solidFill>
                <a:latin typeface="+mn-ea"/>
              </a:rPr>
              <a:t>（</a:t>
            </a:r>
            <a:r>
              <a:rPr lang="en-US" altLang="ja-JP" sz="1200" dirty="0">
                <a:solidFill>
                  <a:schemeClr val="tx1"/>
                </a:solidFill>
                <a:latin typeface="+mn-ea"/>
              </a:rPr>
              <a:t>Word, Excel, PowerPoint, Access, Publisher, …</a:t>
            </a:r>
            <a:r>
              <a:rPr lang="ja-JP" altLang="ja-JP" sz="1200" dirty="0">
                <a:solidFill>
                  <a:schemeClr val="tx1"/>
                </a:solidFill>
                <a:latin typeface="+mn-ea"/>
              </a:rPr>
              <a:t>）</a:t>
            </a:r>
            <a:endParaRPr lang="en-US" altLang="ja-JP" sz="1200" dirty="0">
              <a:solidFill>
                <a:schemeClr val="tx1"/>
              </a:solidFill>
              <a:latin typeface="+mn-ea"/>
            </a:endParaRPr>
          </a:p>
          <a:p>
            <a:pPr marL="26119" indent="0">
              <a:buNone/>
            </a:pPr>
            <a:endParaRPr lang="en-US" altLang="ja-JP" sz="1200" dirty="0">
              <a:solidFill>
                <a:schemeClr val="tx1"/>
              </a:solidFill>
              <a:latin typeface="+mn-ea"/>
            </a:endParaRPr>
          </a:p>
          <a:p>
            <a:pPr marL="26120" indent="0">
              <a:buNone/>
            </a:pPr>
            <a:r>
              <a:rPr lang="ja-JP" altLang="en-US" sz="1200" dirty="0">
                <a:solidFill>
                  <a:schemeClr val="tx1"/>
                </a:solidFill>
                <a:latin typeface="+mn-ea"/>
              </a:rPr>
              <a:t>◎各種サービス</a:t>
            </a:r>
            <a:endParaRPr lang="en-US" altLang="ja-JP" sz="1200" dirty="0">
              <a:solidFill>
                <a:schemeClr val="tx1"/>
              </a:solidFill>
              <a:latin typeface="+mn-ea"/>
            </a:endParaRPr>
          </a:p>
          <a:p>
            <a:pPr marL="26120" indent="0">
              <a:buNone/>
            </a:pPr>
            <a:r>
              <a:rPr lang="ja-JP" altLang="en-US" sz="1200" dirty="0">
                <a:solidFill>
                  <a:schemeClr val="tx1"/>
                </a:solidFill>
                <a:latin typeface="+mn-ea"/>
              </a:rPr>
              <a:t>　</a:t>
            </a:r>
            <a:r>
              <a:rPr lang="en-US" altLang="ja-JP" sz="1050" dirty="0">
                <a:solidFill>
                  <a:srgbClr val="0000CC"/>
                </a:solidFill>
                <a:latin typeface="+mn-ea"/>
                <a:hlinkClick r:id="rId4">
                  <a:extLst>
                    <a:ext uri="{A12FA001-AC4F-418D-AE19-62706E023703}">
                      <ahyp:hlinkClr xmlns:ahyp="http://schemas.microsoft.com/office/drawing/2018/hyperlinkcolor" val="tx"/>
                    </a:ext>
                  </a:extLst>
                </a:hlinkClick>
              </a:rPr>
              <a:t>https://itc.hirosaki-u.ac.jp/service-list</a:t>
            </a:r>
            <a:endParaRPr lang="en-US" altLang="ja-JP" sz="1050" dirty="0">
              <a:solidFill>
                <a:srgbClr val="0000CC"/>
              </a:solidFill>
              <a:latin typeface="+mn-ea"/>
            </a:endParaRPr>
          </a:p>
          <a:p>
            <a:pPr marL="208955" lvl="1" indent="0">
              <a:buNone/>
            </a:pPr>
            <a:r>
              <a:rPr lang="ja-JP" altLang="en-US" dirty="0">
                <a:solidFill>
                  <a:schemeClr val="tx1"/>
                </a:solidFill>
                <a:latin typeface="+mn-ea"/>
              </a:rPr>
              <a:t>弘大クラウド（学内のストレージサービス）</a:t>
            </a:r>
            <a:endParaRPr lang="en-US" altLang="ja-JP" dirty="0">
              <a:solidFill>
                <a:schemeClr val="tx1"/>
              </a:solidFill>
              <a:latin typeface="+mn-ea"/>
            </a:endParaRPr>
          </a:p>
          <a:p>
            <a:pPr marL="208955" lvl="1" indent="0">
              <a:buNone/>
            </a:pPr>
            <a:r>
              <a:rPr lang="ja-JP" altLang="en-US" dirty="0">
                <a:solidFill>
                  <a:schemeClr val="tx1"/>
                </a:solidFill>
                <a:latin typeface="+mn-ea"/>
              </a:rPr>
              <a:t>グループウェア（デスクネッツ）</a:t>
            </a:r>
            <a:endParaRPr lang="en-US" altLang="ja-JP" dirty="0">
              <a:solidFill>
                <a:schemeClr val="tx1"/>
              </a:solidFill>
              <a:latin typeface="+mn-ea"/>
            </a:endParaRPr>
          </a:p>
          <a:p>
            <a:pPr marL="208955" lvl="1" indent="0">
              <a:buNone/>
            </a:pPr>
            <a:r>
              <a:rPr lang="en-US" altLang="ja-JP" dirty="0">
                <a:solidFill>
                  <a:schemeClr val="tx1"/>
                </a:solidFill>
                <a:latin typeface="+mn-ea"/>
              </a:rPr>
              <a:t>VPN</a:t>
            </a:r>
            <a:r>
              <a:rPr lang="ja-JP" altLang="en-US" dirty="0">
                <a:solidFill>
                  <a:schemeClr val="tx1"/>
                </a:solidFill>
                <a:latin typeface="+mn-ea"/>
              </a:rPr>
              <a:t>接続 </a:t>
            </a:r>
            <a:r>
              <a:rPr lang="en-US" altLang="ja-JP" dirty="0">
                <a:solidFill>
                  <a:schemeClr val="tx1"/>
                </a:solidFill>
                <a:latin typeface="+mn-ea"/>
              </a:rPr>
              <a:t>- </a:t>
            </a:r>
            <a:r>
              <a:rPr lang="ja-JP" altLang="en-US" dirty="0">
                <a:solidFill>
                  <a:schemeClr val="tx1"/>
                </a:solidFill>
                <a:latin typeface="+mn-ea"/>
              </a:rPr>
              <a:t>ログインサービス利用申請書が必要　等</a:t>
            </a:r>
            <a:endParaRPr lang="en-US" altLang="ja-JP" dirty="0">
              <a:solidFill>
                <a:schemeClr val="tx1"/>
              </a:solidFill>
              <a:latin typeface="+mn-ea"/>
            </a:endParaRPr>
          </a:p>
          <a:p>
            <a:pPr marL="208955" lvl="1" indent="0">
              <a:buNone/>
            </a:pPr>
            <a:endParaRPr lang="en-US" altLang="ja-JP" dirty="0">
              <a:solidFill>
                <a:schemeClr val="tx1"/>
              </a:solidFill>
              <a:latin typeface="+mn-ea"/>
            </a:endParaRPr>
          </a:p>
          <a:p>
            <a:pPr marL="26120" indent="0">
              <a:buNone/>
            </a:pPr>
            <a:r>
              <a:rPr lang="ja-JP" altLang="en-US" sz="1200" dirty="0">
                <a:solidFill>
                  <a:schemeClr val="tx1"/>
                </a:solidFill>
                <a:latin typeface="+mn-ea"/>
              </a:rPr>
              <a:t>◎各種申請</a:t>
            </a:r>
            <a:endParaRPr lang="en-US" altLang="ja-JP" sz="1200" dirty="0">
              <a:solidFill>
                <a:schemeClr val="tx1"/>
              </a:solidFill>
              <a:latin typeface="+mn-ea"/>
            </a:endParaRPr>
          </a:p>
          <a:p>
            <a:pPr marL="208955" lvl="1" indent="0">
              <a:buNone/>
            </a:pPr>
            <a:r>
              <a:rPr lang="en-US" altLang="ja-JP" sz="1050" dirty="0">
                <a:solidFill>
                  <a:srgbClr val="0000CC"/>
                </a:solidFill>
                <a:latin typeface="+mn-ea"/>
                <a:hlinkClick r:id="rId5">
                  <a:extLst>
                    <a:ext uri="{A12FA001-AC4F-418D-AE19-62706E023703}">
                      <ahyp:hlinkClr xmlns:ahyp="http://schemas.microsoft.com/office/drawing/2018/hyperlinkcolor" val="tx"/>
                    </a:ext>
                  </a:extLst>
                </a:hlinkClick>
              </a:rPr>
              <a:t>https://itc.hirosaki-u.ac.jp/shinsei-ichiran-2</a:t>
            </a:r>
            <a:endParaRPr lang="en-US" altLang="ja-JP" sz="1050" dirty="0">
              <a:solidFill>
                <a:srgbClr val="0000CC"/>
              </a:solidFill>
              <a:latin typeface="+mn-ea"/>
            </a:endParaRPr>
          </a:p>
          <a:p>
            <a:pPr marL="208955" lvl="1" indent="0">
              <a:buNone/>
            </a:pPr>
            <a:r>
              <a:rPr lang="ja-JP" altLang="en-US" dirty="0">
                <a:solidFill>
                  <a:schemeClr val="tx1"/>
                </a:solidFill>
                <a:latin typeface="+mn-ea"/>
              </a:rPr>
              <a:t>アカウント（</a:t>
            </a:r>
            <a:r>
              <a:rPr lang="en-US" altLang="ja-JP" dirty="0" err="1">
                <a:solidFill>
                  <a:schemeClr val="tx1"/>
                </a:solidFill>
                <a:latin typeface="+mn-ea"/>
              </a:rPr>
              <a:t>Hiroin</a:t>
            </a:r>
            <a:r>
              <a:rPr lang="en-US" altLang="ja-JP" dirty="0">
                <a:solidFill>
                  <a:schemeClr val="tx1"/>
                </a:solidFill>
                <a:latin typeface="+mn-ea"/>
              </a:rPr>
              <a:t> ID</a:t>
            </a:r>
            <a:r>
              <a:rPr lang="ja-JP" altLang="en-US" dirty="0">
                <a:solidFill>
                  <a:schemeClr val="tx1"/>
                </a:solidFill>
                <a:latin typeface="+mn-ea"/>
              </a:rPr>
              <a:t>）利用申請（</a:t>
            </a:r>
            <a:r>
              <a:rPr lang="en-US" altLang="ja-JP" dirty="0">
                <a:solidFill>
                  <a:schemeClr val="tx1"/>
                </a:solidFill>
                <a:latin typeface="+mn-ea"/>
              </a:rPr>
              <a:t>Web</a:t>
            </a:r>
            <a:r>
              <a:rPr lang="ja-JP" altLang="en-US" dirty="0">
                <a:solidFill>
                  <a:schemeClr val="tx1"/>
                </a:solidFill>
                <a:latin typeface="+mn-ea"/>
              </a:rPr>
              <a:t>申請）</a:t>
            </a:r>
            <a:endParaRPr lang="en-US" altLang="ja-JP" dirty="0">
              <a:solidFill>
                <a:schemeClr val="tx1"/>
              </a:solidFill>
              <a:latin typeface="+mn-ea"/>
            </a:endParaRPr>
          </a:p>
          <a:p>
            <a:pPr marL="208955" lvl="1" indent="0">
              <a:buNone/>
            </a:pPr>
            <a:r>
              <a:rPr lang="en-US" altLang="ja-JP" dirty="0">
                <a:solidFill>
                  <a:schemeClr val="tx1"/>
                </a:solidFill>
                <a:latin typeface="+mn-ea"/>
              </a:rPr>
              <a:t>SSL VPN</a:t>
            </a:r>
            <a:r>
              <a:rPr lang="ja-JP" altLang="en-US" dirty="0">
                <a:solidFill>
                  <a:schemeClr val="tx1"/>
                </a:solidFill>
                <a:latin typeface="+mn-ea"/>
              </a:rPr>
              <a:t>接続申請　　等</a:t>
            </a:r>
          </a:p>
          <a:p>
            <a:pPr marL="208955" lvl="1" indent="0">
              <a:buNone/>
            </a:pPr>
            <a:endParaRPr lang="en-US" altLang="ja-JP" dirty="0">
              <a:latin typeface="+mn-ea"/>
            </a:endParaRPr>
          </a:p>
          <a:p>
            <a:pPr marL="26119" indent="0">
              <a:buNone/>
            </a:pPr>
            <a:endParaRPr lang="en-US" altLang="ja-JP" sz="1200" dirty="0">
              <a:latin typeface="+mn-ea"/>
            </a:endParaRPr>
          </a:p>
        </p:txBody>
      </p:sp>
      <p:sp>
        <p:nvSpPr>
          <p:cNvPr id="6" name="スライド番号プレースホルダー 3">
            <a:extLst>
              <a:ext uri="{FF2B5EF4-FFF2-40B4-BE49-F238E27FC236}">
                <a16:creationId xmlns:a16="http://schemas.microsoft.com/office/drawing/2014/main" id="{83E00EF7-86EF-4A4C-A59C-2ED46E11965E}"/>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2</a:t>
            </a:r>
          </a:p>
        </p:txBody>
      </p:sp>
      <p:sp>
        <p:nvSpPr>
          <p:cNvPr id="5" name="テキスト ボックス 4">
            <a:extLst>
              <a:ext uri="{FF2B5EF4-FFF2-40B4-BE49-F238E27FC236}">
                <a16:creationId xmlns:a16="http://schemas.microsoft.com/office/drawing/2014/main" id="{E00FFD50-8FE8-4C75-B5F4-A5BD3CA8C60F}"/>
              </a:ext>
            </a:extLst>
          </p:cNvPr>
          <p:cNvSpPr txBox="1"/>
          <p:nvPr/>
        </p:nvSpPr>
        <p:spPr>
          <a:xfrm>
            <a:off x="3973969" y="413385"/>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3751</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jm2745@hirosaki-u.ac.jp</a:t>
            </a:r>
            <a:endParaRPr kumimoji="1" lang="en-US" altLang="ja-JP" sz="1200" dirty="0">
              <a:latin typeface="+mj-ea"/>
              <a:ea typeface="+mj-ea"/>
            </a:endParaRPr>
          </a:p>
          <a:p>
            <a:r>
              <a:rPr kumimoji="1" lang="ja-JP" altLang="en-US" sz="1138" dirty="0"/>
              <a:t>　</a:t>
            </a:r>
          </a:p>
        </p:txBody>
      </p:sp>
    </p:spTree>
    <p:extLst>
      <p:ext uri="{BB962C8B-B14F-4D97-AF65-F5344CB8AC3E}">
        <p14:creationId xmlns:p14="http://schemas.microsoft.com/office/powerpoint/2010/main" val="134379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6" y="196551"/>
            <a:ext cx="2187574" cy="369510"/>
          </a:xfrm>
        </p:spPr>
        <p:txBody>
          <a:bodyPr>
            <a:normAutofit fontScale="90000"/>
          </a:bodyPr>
          <a:lstStyle/>
          <a:p>
            <a:r>
              <a:rPr lang="ja-JP" altLang="en-US" sz="2200" dirty="0"/>
              <a:t>予算・会計</a:t>
            </a:r>
            <a:br>
              <a:rPr lang="ja-JP" altLang="ja-JP" dirty="0"/>
            </a:br>
            <a:endParaRPr kumimoji="1" lang="ja-JP" altLang="en-US" dirty="0"/>
          </a:p>
        </p:txBody>
      </p:sp>
      <p:sp>
        <p:nvSpPr>
          <p:cNvPr id="10" name="テキスト ボックス 9">
            <a:extLst>
              <a:ext uri="{FF2B5EF4-FFF2-40B4-BE49-F238E27FC236}">
                <a16:creationId xmlns:a16="http://schemas.microsoft.com/office/drawing/2014/main" id="{48BE98C7-2630-4624-A9B1-3EC2AD029601}"/>
              </a:ext>
            </a:extLst>
          </p:cNvPr>
          <p:cNvSpPr txBox="1"/>
          <p:nvPr/>
        </p:nvSpPr>
        <p:spPr>
          <a:xfrm>
            <a:off x="118997" y="849290"/>
            <a:ext cx="6620005" cy="1713290"/>
          </a:xfrm>
          <a:prstGeom prst="rect">
            <a:avLst/>
          </a:prstGeom>
          <a:noFill/>
        </p:spPr>
        <p:txBody>
          <a:bodyPr wrap="square">
            <a:spAutoFit/>
          </a:bodyPr>
          <a:lstStyle/>
          <a:p>
            <a:pPr marL="123825">
              <a:spcBef>
                <a:spcPts val="750"/>
              </a:spcBef>
              <a:spcAft>
                <a:spcPts val="0"/>
              </a:spcAft>
            </a:pPr>
            <a:r>
              <a:rPr lang="ja-JP" altLang="en-US"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外部資金（受託・共同研究等）</a:t>
            </a:r>
            <a:r>
              <a:rPr lang="ja-JP" altLang="en-US" sz="1200" kern="100" dirty="0">
                <a:effectLst/>
                <a:latin typeface="+mj-ea"/>
                <a:ea typeface="+mj-ea"/>
                <a:cs typeface="ＭＳ 明朝" panose="02020609040205080304" pitchFamily="17" charset="-128"/>
              </a:rPr>
              <a:t>　</a:t>
            </a:r>
            <a:endParaRPr lang="en-US" altLang="ja-JP" sz="1200" kern="100" dirty="0">
              <a:effectLst/>
              <a:latin typeface="+mj-ea"/>
              <a:ea typeface="+mj-ea"/>
              <a:cs typeface="ＭＳ 明朝" panose="02020609040205080304" pitchFamily="17" charset="-128"/>
            </a:endParaRPr>
          </a:p>
          <a:p>
            <a:pPr marL="123825">
              <a:spcBef>
                <a:spcPts val="750"/>
              </a:spcBef>
              <a:spcAft>
                <a:spcPts val="0"/>
              </a:spcAft>
            </a:pP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・受託研究・共同研究・学術指導等の契約を結ぶ際は，申請書類を</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提出していただく必要があります。</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・書類は契約により異なりますので，詳しくは研究協力担当へ直接</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御</a:t>
            </a:r>
            <a:r>
              <a:rPr lang="ja-JP" altLang="ja-JP" sz="1200" kern="100" dirty="0">
                <a:effectLst/>
                <a:latin typeface="+mj-ea"/>
                <a:ea typeface="+mj-ea"/>
                <a:cs typeface="ＭＳ 明朝" panose="02020609040205080304" pitchFamily="17" charset="-128"/>
              </a:rPr>
              <a:t>相談ください。</a:t>
            </a:r>
            <a:endParaRPr lang="ja-JP" altLang="ja-JP" sz="1200" kern="100" dirty="0">
              <a:effectLst/>
              <a:latin typeface="+mj-ea"/>
              <a:ea typeface="+mj-ea"/>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EA0CC3BF-10D2-4C91-91A1-95E681C2B7C6}"/>
              </a:ext>
            </a:extLst>
          </p:cNvPr>
          <p:cNvSpPr txBox="1"/>
          <p:nvPr/>
        </p:nvSpPr>
        <p:spPr>
          <a:xfrm>
            <a:off x="2920279" y="849290"/>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3756</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jm3756@hirosaki-u.ac.jp</a:t>
            </a:r>
            <a:endParaRPr kumimoji="1" lang="en-US" altLang="ja-JP" sz="1200" dirty="0">
              <a:latin typeface="+mj-ea"/>
              <a:ea typeface="+mj-ea"/>
            </a:endParaRPr>
          </a:p>
          <a:p>
            <a:r>
              <a:rPr kumimoji="1" lang="ja-JP" altLang="en-US" sz="1138" dirty="0"/>
              <a:t>　</a:t>
            </a:r>
          </a:p>
        </p:txBody>
      </p:sp>
      <p:sp>
        <p:nvSpPr>
          <p:cNvPr id="13" name="テキスト ボックス 12">
            <a:extLst>
              <a:ext uri="{FF2B5EF4-FFF2-40B4-BE49-F238E27FC236}">
                <a16:creationId xmlns:a16="http://schemas.microsoft.com/office/drawing/2014/main" id="{489EAEC1-E7C6-4DD0-BD0E-6CA4DAF1C2BA}"/>
              </a:ext>
            </a:extLst>
          </p:cNvPr>
          <p:cNvSpPr txBox="1"/>
          <p:nvPr/>
        </p:nvSpPr>
        <p:spPr>
          <a:xfrm>
            <a:off x="266178" y="2845809"/>
            <a:ext cx="6620006" cy="5068054"/>
          </a:xfrm>
          <a:prstGeom prst="rect">
            <a:avLst/>
          </a:prstGeom>
          <a:noFill/>
        </p:spPr>
        <p:txBody>
          <a:bodyPr wrap="square">
            <a:spAutoFit/>
          </a:bodyPr>
          <a:lstStyle/>
          <a:p>
            <a:pPr>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外部資金（科研費）</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a:t>
            </a:r>
            <a:r>
              <a:rPr lang="ja-JP" altLang="ja-JP" sz="1200" u="sng" kern="100" dirty="0">
                <a:effectLst/>
                <a:latin typeface="+mj-ea"/>
                <a:ea typeface="+mj-ea"/>
                <a:cs typeface="ＭＳ 明朝" panose="02020609040205080304" pitchFamily="17" charset="-128"/>
              </a:rPr>
              <a:t>科研費申請の義務化という本学の方針に基づき，原則として，</a:t>
            </a:r>
            <a:r>
              <a:rPr lang="ja-JP" altLang="ja-JP" sz="1200" u="sng" kern="100" dirty="0">
                <a:solidFill>
                  <a:srgbClr val="FF0000"/>
                </a:solidFill>
                <a:effectLst/>
                <a:latin typeface="+mj-ea"/>
                <a:ea typeface="+mj-ea"/>
                <a:cs typeface="ＭＳ 明朝" panose="02020609040205080304" pitchFamily="17" charset="-128"/>
              </a:rPr>
              <a:t>本学の常勤</a:t>
            </a:r>
            <a:endParaRPr lang="en-US" altLang="ja-JP" sz="1200" u="sng" kern="100" dirty="0">
              <a:solidFill>
                <a:srgbClr val="FF0000"/>
              </a:solidFill>
              <a:effectLst/>
              <a:latin typeface="+mj-ea"/>
              <a:ea typeface="+mj-ea"/>
              <a:cs typeface="ＭＳ 明朝" panose="02020609040205080304" pitchFamily="17" charset="-128"/>
            </a:endParaRPr>
          </a:p>
          <a:p>
            <a:pPr>
              <a:spcBef>
                <a:spcPts val="750"/>
              </a:spcBef>
              <a:spcAft>
                <a:spcPts val="0"/>
              </a:spcAft>
            </a:pPr>
            <a:r>
              <a:rPr lang="ja-JP" altLang="en-US" sz="1200" kern="100" dirty="0">
                <a:solidFill>
                  <a:srgbClr val="FF0000"/>
                </a:solidFill>
                <a:effectLst/>
                <a:latin typeface="+mj-ea"/>
                <a:ea typeface="+mj-ea"/>
                <a:cs typeface="ＭＳ 明朝" panose="02020609040205080304" pitchFamily="17" charset="-128"/>
              </a:rPr>
              <a:t>　</a:t>
            </a:r>
            <a:r>
              <a:rPr lang="ja-JP" altLang="ja-JP" sz="1200" u="sng" kern="100" dirty="0">
                <a:solidFill>
                  <a:srgbClr val="FF0000"/>
                </a:solidFill>
                <a:effectLst/>
                <a:latin typeface="+mj-ea"/>
                <a:ea typeface="+mj-ea"/>
                <a:cs typeface="ＭＳ 明朝" panose="02020609040205080304" pitchFamily="17" charset="-128"/>
              </a:rPr>
              <a:t>教員は全員，科研費へ</a:t>
            </a:r>
            <a:r>
              <a:rPr lang="en-US" altLang="ja-JP" sz="1200" u="sng" kern="100" dirty="0">
                <a:solidFill>
                  <a:srgbClr val="FF0000"/>
                </a:solidFill>
                <a:effectLst/>
                <a:latin typeface="+mj-ea"/>
                <a:ea typeface="+mj-ea"/>
                <a:cs typeface="ＭＳ 明朝" panose="02020609040205080304" pitchFamily="17" charset="-128"/>
              </a:rPr>
              <a:t>1</a:t>
            </a:r>
            <a:r>
              <a:rPr lang="ja-JP" altLang="ja-JP" sz="1200" u="sng" kern="100" dirty="0">
                <a:solidFill>
                  <a:srgbClr val="FF0000"/>
                </a:solidFill>
                <a:effectLst/>
                <a:latin typeface="+mj-ea"/>
                <a:ea typeface="+mj-ea"/>
                <a:cs typeface="ＭＳ 明朝" panose="02020609040205080304" pitchFamily="17" charset="-128"/>
              </a:rPr>
              <a:t>人</a:t>
            </a:r>
            <a:r>
              <a:rPr lang="en-US" altLang="ja-JP" sz="1200" u="sng" kern="100" dirty="0">
                <a:solidFill>
                  <a:srgbClr val="FF0000"/>
                </a:solidFill>
                <a:effectLst/>
                <a:latin typeface="+mj-ea"/>
                <a:ea typeface="+mj-ea"/>
                <a:cs typeface="ＭＳ 明朝" panose="02020609040205080304" pitchFamily="17" charset="-128"/>
              </a:rPr>
              <a:t>1</a:t>
            </a:r>
            <a:r>
              <a:rPr lang="ja-JP" altLang="ja-JP" sz="1200" u="sng" kern="100" dirty="0">
                <a:solidFill>
                  <a:srgbClr val="FF0000"/>
                </a:solidFill>
                <a:effectLst/>
                <a:latin typeface="+mj-ea"/>
                <a:ea typeface="+mj-ea"/>
                <a:cs typeface="ＭＳ 明朝" panose="02020609040205080304" pitchFamily="17" charset="-128"/>
              </a:rPr>
              <a:t>件以上申請</a:t>
            </a:r>
            <a:r>
              <a:rPr lang="ja-JP" altLang="ja-JP" sz="1200" u="sng" kern="100" dirty="0">
                <a:effectLst/>
                <a:latin typeface="+mj-ea"/>
                <a:ea typeface="+mj-ea"/>
                <a:cs typeface="ＭＳ 明朝" panose="02020609040205080304" pitchFamily="17" charset="-128"/>
              </a:rPr>
              <a:t>を行うこととしています。</a:t>
            </a: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公募時期の時点で科研費研究を行っていない方，３月で科研費研究が終了</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になる方は必ず申請していただきます。</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科研費研究計画調書は，事務チェックとアカデミックチェックを行います。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・昨年秋の時点で科研費応募資格がなかった方は４月中旬締切の科研費（研究</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活動スタート支援）に応募することが</a:t>
            </a:r>
            <a:r>
              <a:rPr lang="ja-JP" altLang="en-US" sz="1200" kern="100" dirty="0">
                <a:latin typeface="+mj-ea"/>
                <a:ea typeface="+mj-ea"/>
                <a:cs typeface="ＭＳ 明朝" panose="02020609040205080304" pitchFamily="17" charset="-128"/>
              </a:rPr>
              <a:t>でき</a:t>
            </a:r>
            <a:r>
              <a:rPr lang="ja-JP" altLang="ja-JP" sz="1200" kern="100" dirty="0">
                <a:effectLst/>
                <a:latin typeface="+mj-ea"/>
                <a:ea typeface="+mj-ea"/>
                <a:cs typeface="ＭＳ 明朝" panose="02020609040205080304" pitchFamily="17" charset="-128"/>
              </a:rPr>
              <a:t>ます。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該当する先生には別途</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案内します。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・科研費の使用については，日本学術振興会</a:t>
            </a:r>
            <a:r>
              <a:rPr lang="en-US" altLang="ja-JP" sz="1200" kern="100" dirty="0">
                <a:effectLst/>
                <a:latin typeface="+mj-ea"/>
                <a:ea typeface="+mj-ea"/>
                <a:cs typeface="ＭＳ 明朝" panose="02020609040205080304" pitchFamily="17" charset="-128"/>
              </a:rPr>
              <a:t>HP</a:t>
            </a:r>
            <a:r>
              <a:rPr lang="ja-JP" altLang="ja-JP" sz="1200" kern="100" dirty="0">
                <a:effectLst/>
                <a:latin typeface="+mj-ea"/>
                <a:ea typeface="+mj-ea"/>
                <a:cs typeface="ＭＳ 明朝" panose="02020609040205080304" pitchFamily="17" charset="-128"/>
              </a:rPr>
              <a:t>に掲載されている研究者使用</a:t>
            </a: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ルール・科研費</a:t>
            </a:r>
            <a:r>
              <a:rPr lang="en-US" altLang="ja-JP" sz="1200" kern="100" dirty="0">
                <a:effectLst/>
                <a:latin typeface="+mj-ea"/>
                <a:ea typeface="+mj-ea"/>
                <a:cs typeface="ＭＳ 明朝" panose="02020609040205080304" pitchFamily="17" charset="-128"/>
              </a:rPr>
              <a:t>FAQ</a:t>
            </a:r>
            <a:r>
              <a:rPr lang="ja-JP" altLang="ja-JP" sz="1200" kern="100" dirty="0">
                <a:effectLst/>
                <a:latin typeface="+mj-ea"/>
                <a:ea typeface="+mj-ea"/>
                <a:cs typeface="ＭＳ 明朝" panose="02020609040205080304" pitchFamily="17" charset="-128"/>
              </a:rPr>
              <a:t>・科研費ハンドブック，本学が発行する科研費の執行に</a:t>
            </a: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関する</a:t>
            </a:r>
            <a:r>
              <a:rPr lang="en-US" altLang="ja-JP" sz="1200" kern="100" dirty="0">
                <a:effectLst/>
                <a:latin typeface="+mj-ea"/>
                <a:ea typeface="+mj-ea"/>
                <a:cs typeface="ＭＳ 明朝" panose="02020609040205080304" pitchFamily="17" charset="-128"/>
              </a:rPr>
              <a:t>Q</a:t>
            </a:r>
            <a:r>
              <a:rPr lang="ja-JP" altLang="ja-JP" sz="1200" kern="100" dirty="0">
                <a:effectLst/>
                <a:latin typeface="+mj-ea"/>
                <a:ea typeface="+mj-ea"/>
                <a:cs typeface="ＭＳ 明朝" panose="02020609040205080304" pitchFamily="17" charset="-128"/>
              </a:rPr>
              <a:t>＆</a:t>
            </a:r>
            <a:r>
              <a:rPr lang="en-US" altLang="ja-JP" sz="1200" kern="100" dirty="0">
                <a:effectLst/>
                <a:latin typeface="+mj-ea"/>
                <a:ea typeface="+mj-ea"/>
                <a:cs typeface="ＭＳ 明朝" panose="02020609040205080304" pitchFamily="17" charset="-128"/>
              </a:rPr>
              <a:t>A</a:t>
            </a:r>
            <a:r>
              <a:rPr lang="ja-JP" altLang="ja-JP" sz="1200" kern="100" dirty="0">
                <a:effectLst/>
                <a:latin typeface="+mj-ea"/>
                <a:ea typeface="+mj-ea"/>
                <a:cs typeface="ＭＳ 明朝" panose="02020609040205080304" pitchFamily="17" charset="-128"/>
              </a:rPr>
              <a:t>を</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確認いただき，ルールに従い執行してください。</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050" kern="100" dirty="0">
                <a:effectLst/>
                <a:latin typeface="+mj-ea"/>
                <a:ea typeface="+mj-ea"/>
                <a:cs typeface="ＭＳ 明朝" panose="02020609040205080304" pitchFamily="17" charset="-128"/>
              </a:rPr>
              <a:t>【日本学術振興会ホームページ】</a:t>
            </a:r>
            <a:endParaRPr lang="ja-JP" altLang="ja-JP" sz="1050" kern="100" dirty="0">
              <a:effectLst/>
              <a:latin typeface="+mj-ea"/>
              <a:ea typeface="+mj-ea"/>
              <a:cs typeface="Times New Roman" panose="02020603050405020304" pitchFamily="18" charset="0"/>
            </a:endParaRPr>
          </a:p>
          <a:p>
            <a:pPr>
              <a:spcBef>
                <a:spcPts val="750"/>
              </a:spcBef>
              <a:spcAft>
                <a:spcPts val="0"/>
              </a:spcAft>
            </a:pPr>
            <a:r>
              <a:rPr lang="ja-JP" altLang="ja-JP" sz="1050" kern="100" dirty="0">
                <a:effectLst/>
                <a:latin typeface="+mj-ea"/>
                <a:ea typeface="+mj-ea"/>
                <a:cs typeface="ＭＳ 明朝" panose="02020609040205080304" pitchFamily="17" charset="-128"/>
              </a:rPr>
              <a:t>　　</a:t>
            </a:r>
            <a:r>
              <a:rPr lang="en-US" altLang="ja-JP" sz="1050" kern="100" dirty="0">
                <a:solidFill>
                  <a:srgbClr val="0000CC"/>
                </a:solidFill>
                <a:effectLst/>
                <a:latin typeface="+mj-ea"/>
                <a:ea typeface="+mj-ea"/>
                <a:cs typeface="ＭＳ 明朝" panose="02020609040205080304" pitchFamily="17" charset="-128"/>
                <a:hlinkClick r:id="rId3">
                  <a:extLst>
                    <a:ext uri="{A12FA001-AC4F-418D-AE19-62706E023703}">
                      <ahyp:hlinkClr xmlns:ahyp="http://schemas.microsoft.com/office/drawing/2018/hyperlinkcolor" val="tx"/>
                    </a:ext>
                  </a:extLst>
                </a:hlinkClick>
              </a:rPr>
              <a:t>https://www.jsps.go.jp/</a:t>
            </a:r>
            <a:endParaRPr lang="ja-JP" altLang="ja-JP" sz="1050" kern="100" dirty="0">
              <a:solidFill>
                <a:srgbClr val="0000CC"/>
              </a:solidFill>
              <a:effectLst/>
              <a:latin typeface="+mj-ea"/>
              <a:ea typeface="+mj-ea"/>
              <a:cs typeface="Times New Roman" panose="02020603050405020304" pitchFamily="18" charset="0"/>
            </a:endParaRPr>
          </a:p>
          <a:p>
            <a:pPr>
              <a:spcBef>
                <a:spcPts val="750"/>
              </a:spcBef>
              <a:spcAft>
                <a:spcPts val="0"/>
              </a:spcAft>
            </a:pPr>
            <a:r>
              <a:rPr lang="ja-JP" altLang="ja-JP" sz="1050" kern="100" dirty="0">
                <a:effectLst/>
                <a:latin typeface="+mj-ea"/>
                <a:ea typeface="+mj-ea"/>
                <a:cs typeface="ＭＳ 明朝" panose="02020609040205080304" pitchFamily="17" charset="-128"/>
              </a:rPr>
              <a:t>【本学科研費ホームページ（科研費の執行に関する</a:t>
            </a:r>
            <a:r>
              <a:rPr lang="en-US" altLang="ja-JP" sz="1050" kern="100" dirty="0">
                <a:effectLst/>
                <a:latin typeface="+mj-ea"/>
                <a:ea typeface="+mj-ea"/>
                <a:cs typeface="ＭＳ 明朝" panose="02020609040205080304" pitchFamily="17" charset="-128"/>
              </a:rPr>
              <a:t>Q</a:t>
            </a:r>
            <a:r>
              <a:rPr lang="ja-JP" altLang="ja-JP" sz="1050" kern="100" dirty="0">
                <a:effectLst/>
                <a:latin typeface="+mj-ea"/>
                <a:ea typeface="+mj-ea"/>
                <a:cs typeface="ＭＳ 明朝" panose="02020609040205080304" pitchFamily="17" charset="-128"/>
              </a:rPr>
              <a:t>＆</a:t>
            </a:r>
            <a:r>
              <a:rPr lang="en-US" altLang="ja-JP" sz="1050" kern="100" dirty="0">
                <a:effectLst/>
                <a:latin typeface="+mj-ea"/>
                <a:ea typeface="+mj-ea"/>
                <a:cs typeface="ＭＳ 明朝" panose="02020609040205080304" pitchFamily="17" charset="-128"/>
              </a:rPr>
              <a:t>A</a:t>
            </a:r>
            <a:r>
              <a:rPr lang="ja-JP" altLang="ja-JP" sz="1050" kern="100" dirty="0">
                <a:effectLst/>
                <a:latin typeface="+mj-ea"/>
                <a:ea typeface="+mj-ea"/>
                <a:cs typeface="ＭＳ 明朝" panose="02020609040205080304" pitchFamily="17" charset="-128"/>
              </a:rPr>
              <a:t>】</a:t>
            </a:r>
            <a:endParaRPr lang="ja-JP" altLang="ja-JP" sz="1050" kern="100" dirty="0">
              <a:effectLst/>
              <a:latin typeface="+mj-ea"/>
              <a:ea typeface="+mj-ea"/>
              <a:cs typeface="Times New Roman" panose="02020603050405020304" pitchFamily="18" charset="0"/>
            </a:endParaRPr>
          </a:p>
          <a:p>
            <a:pPr>
              <a:spcBef>
                <a:spcPts val="750"/>
              </a:spcBef>
              <a:spcAft>
                <a:spcPts val="0"/>
              </a:spcAft>
            </a:pPr>
            <a:r>
              <a:rPr lang="ja-JP" altLang="ja-JP" sz="1050" kern="100" dirty="0">
                <a:effectLst/>
                <a:latin typeface="+mj-ea"/>
                <a:ea typeface="+mj-ea"/>
                <a:cs typeface="ＭＳ 明朝" panose="02020609040205080304" pitchFamily="17" charset="-128"/>
              </a:rPr>
              <a:t>　　</a:t>
            </a:r>
            <a:r>
              <a:rPr lang="en-US" altLang="ja-JP" sz="1050" kern="100" dirty="0">
                <a:solidFill>
                  <a:srgbClr val="0000CC"/>
                </a:solidFill>
                <a:effectLst/>
                <a:latin typeface="+mj-ea"/>
                <a:ea typeface="+mj-ea"/>
                <a:cs typeface="ＭＳ 明朝" panose="02020609040205080304" pitchFamily="17" charset="-128"/>
                <a:hlinkClick r:id="rId4">
                  <a:extLst>
                    <a:ext uri="{A12FA001-AC4F-418D-AE19-62706E023703}">
                      <ahyp:hlinkClr xmlns:ahyp="http://schemas.microsoft.com/office/drawing/2018/hyperlinkcolor" val="tx"/>
                    </a:ext>
                  </a:extLst>
                </a:hlinkClick>
              </a:rPr>
              <a:t>https://www.innovation.hirosaki-u.ac.jp/04subsidy/kakenhi/kakenhi-rinku</a:t>
            </a:r>
            <a:endParaRPr lang="ja-JP" altLang="ja-JP" sz="1050" kern="100" dirty="0">
              <a:solidFill>
                <a:srgbClr val="0000CC"/>
              </a:solidFill>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その他科研費についての</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相談は研究協力担当まで</a:t>
            </a:r>
            <a:r>
              <a:rPr lang="ja-JP" altLang="en-US" sz="1200" kern="100" dirty="0">
                <a:effectLst/>
                <a:latin typeface="+mj-ea"/>
                <a:ea typeface="+mj-ea"/>
                <a:cs typeface="ＭＳ 明朝" panose="02020609040205080304" pitchFamily="17" charset="-128"/>
              </a:rPr>
              <a:t>お願いします。</a:t>
            </a:r>
            <a:endParaRPr lang="ja-JP" altLang="ja-JP" sz="1200" kern="100" dirty="0">
              <a:effectLst/>
              <a:latin typeface="+mj-ea"/>
              <a:ea typeface="+mj-ea"/>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4F33D0A9-44CC-413E-94AB-45B8ECBE06EE}"/>
              </a:ext>
            </a:extLst>
          </p:cNvPr>
          <p:cNvSpPr txBox="1"/>
          <p:nvPr/>
        </p:nvSpPr>
        <p:spPr>
          <a:xfrm>
            <a:off x="2920279" y="2845809"/>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3757</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jm3757@hirosaki-u.ac.jp</a:t>
            </a:r>
            <a:endParaRPr kumimoji="1" lang="en-US" altLang="ja-JP" sz="1200" dirty="0">
              <a:latin typeface="+mj-ea"/>
              <a:ea typeface="+mj-ea"/>
            </a:endParaRPr>
          </a:p>
          <a:p>
            <a:r>
              <a:rPr kumimoji="1" lang="ja-JP" altLang="en-US" sz="1138" dirty="0"/>
              <a:t>　</a:t>
            </a:r>
          </a:p>
        </p:txBody>
      </p:sp>
      <p:sp>
        <p:nvSpPr>
          <p:cNvPr id="15" name="スライド番号プレースホルダー 3">
            <a:extLst>
              <a:ext uri="{FF2B5EF4-FFF2-40B4-BE49-F238E27FC236}">
                <a16:creationId xmlns:a16="http://schemas.microsoft.com/office/drawing/2014/main" id="{DFE6F8F6-881C-4FF5-B1F7-244F972883B1}"/>
              </a:ext>
            </a:extLst>
          </p:cNvPr>
          <p:cNvSpPr>
            <a:spLocks noGrp="1"/>
          </p:cNvSpPr>
          <p:nvPr>
            <p:ph type="sldNum" sz="quarter" idx="12"/>
          </p:nvPr>
        </p:nvSpPr>
        <p:spPr>
          <a:xfrm>
            <a:off x="5804050" y="9070079"/>
            <a:ext cx="526093" cy="527403"/>
          </a:xfrm>
        </p:spPr>
        <p:txBody>
          <a:bodyPr/>
          <a:lstStyle/>
          <a:p>
            <a:r>
              <a:rPr kumimoji="1" lang="en-US" altLang="ja-JP" sz="1630" dirty="0">
                <a:solidFill>
                  <a:schemeClr val="tx1"/>
                </a:solidFill>
                <a:latin typeface="+mj-ea"/>
                <a:ea typeface="+mj-ea"/>
              </a:rPr>
              <a:t>29</a:t>
            </a:r>
          </a:p>
        </p:txBody>
      </p:sp>
    </p:spTree>
    <p:extLst>
      <p:ext uri="{BB962C8B-B14F-4D97-AF65-F5344CB8AC3E}">
        <p14:creationId xmlns:p14="http://schemas.microsoft.com/office/powerpoint/2010/main" val="37665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6" y="196551"/>
            <a:ext cx="2228849" cy="369510"/>
          </a:xfrm>
        </p:spPr>
        <p:txBody>
          <a:bodyPr>
            <a:normAutofit fontScale="90000"/>
          </a:bodyPr>
          <a:lstStyle/>
          <a:p>
            <a:r>
              <a:rPr lang="ja-JP" altLang="en-US" sz="2200" dirty="0"/>
              <a:t>予算・会計</a:t>
            </a:r>
            <a:br>
              <a:rPr lang="ja-JP" altLang="ja-JP" dirty="0"/>
            </a:br>
            <a:endParaRPr kumimoji="1" lang="ja-JP" altLang="en-US" dirty="0"/>
          </a:p>
        </p:txBody>
      </p:sp>
      <p:sp>
        <p:nvSpPr>
          <p:cNvPr id="13" name="テキスト ボックス 12">
            <a:extLst>
              <a:ext uri="{FF2B5EF4-FFF2-40B4-BE49-F238E27FC236}">
                <a16:creationId xmlns:a16="http://schemas.microsoft.com/office/drawing/2014/main" id="{576BB38C-6170-4590-BEB7-C4EE18E525FB}"/>
              </a:ext>
            </a:extLst>
          </p:cNvPr>
          <p:cNvSpPr txBox="1"/>
          <p:nvPr/>
        </p:nvSpPr>
        <p:spPr>
          <a:xfrm>
            <a:off x="0" y="867152"/>
            <a:ext cx="7277100" cy="4011355"/>
          </a:xfrm>
          <a:prstGeom prst="rect">
            <a:avLst/>
          </a:prstGeom>
          <a:noFill/>
        </p:spPr>
        <p:txBody>
          <a:bodyPr wrap="square">
            <a:spAutoFit/>
          </a:bodyPr>
          <a:lstStyle/>
          <a:p>
            <a:pPr marL="283845">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外部資金（寄附金・研究助成金）</a:t>
            </a:r>
            <a:endParaRPr lang="en-US" altLang="ja-JP" sz="1200" kern="100" dirty="0">
              <a:effectLst/>
              <a:latin typeface="+mj-ea"/>
              <a:ea typeface="+mj-ea"/>
              <a:cs typeface="ＭＳ 明朝" panose="02020609040205080304" pitchFamily="17" charset="-128"/>
            </a:endParaRPr>
          </a:p>
          <a:p>
            <a:pPr marL="283845">
              <a:spcBef>
                <a:spcPts val="750"/>
              </a:spcBef>
              <a:spcAft>
                <a:spcPts val="0"/>
              </a:spcAft>
            </a:pPr>
            <a:endParaRPr lang="ja-JP" altLang="ja-JP" sz="1200" kern="100" dirty="0">
              <a:effectLst/>
              <a:latin typeface="+mj-ea"/>
              <a:ea typeface="+mj-ea"/>
              <a:cs typeface="Times New Roman" panose="02020603050405020304" pitchFamily="18" charset="0"/>
            </a:endParaRPr>
          </a:p>
          <a:p>
            <a:pPr marL="283845">
              <a:spcBef>
                <a:spcPts val="750"/>
              </a:spcBef>
              <a:spcAft>
                <a:spcPts val="0"/>
              </a:spcAft>
            </a:pPr>
            <a:r>
              <a:rPr lang="ja-JP" altLang="en-US"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寄附金や助成金などを受けるとき</a:t>
            </a:r>
            <a:endParaRPr lang="en-US" altLang="ja-JP" sz="1200" kern="100" dirty="0">
              <a:effectLst/>
              <a:latin typeface="+mj-ea"/>
              <a:ea typeface="+mj-ea"/>
              <a:cs typeface="ＭＳ 明朝" panose="02020609040205080304" pitchFamily="17" charset="-128"/>
            </a:endParaRPr>
          </a:p>
          <a:p>
            <a:pPr marL="283845">
              <a:spcBef>
                <a:spcPts val="750"/>
              </a:spcBef>
              <a:spcAft>
                <a:spcPts val="0"/>
              </a:spcAft>
            </a:pPr>
            <a:r>
              <a:rPr lang="ja-JP" altLang="en-US" sz="1200" kern="100" dirty="0">
                <a:latin typeface="+mj-ea"/>
                <a:ea typeface="+mj-ea"/>
                <a:cs typeface="Times New Roman" panose="02020603050405020304" pitchFamily="18" charset="0"/>
              </a:rPr>
              <a:t>・</a:t>
            </a:r>
            <a:r>
              <a:rPr lang="ja-JP" altLang="ja-JP" sz="1200" kern="100" dirty="0">
                <a:effectLst/>
                <a:latin typeface="+mj-ea"/>
                <a:ea typeface="+mj-ea"/>
                <a:cs typeface="ＭＳ 明朝" panose="02020609040205080304" pitchFamily="17" charset="-128"/>
              </a:rPr>
              <a:t>大学に経理を委任する必要がありますので，必ず申し出てください。</a:t>
            </a:r>
            <a:endParaRPr lang="ja-JP" altLang="ja-JP" sz="1200" kern="100" dirty="0">
              <a:effectLst/>
              <a:latin typeface="+mj-ea"/>
              <a:ea typeface="+mj-ea"/>
              <a:cs typeface="Times New Roman" panose="02020603050405020304" pitchFamily="18" charset="0"/>
            </a:endParaRPr>
          </a:p>
          <a:p>
            <a:pPr marL="265430">
              <a:spcBef>
                <a:spcPts val="750"/>
              </a:spcBef>
              <a:spcAft>
                <a:spcPts val="0"/>
              </a:spcAft>
            </a:pPr>
            <a:r>
              <a:rPr lang="ja-JP" altLang="en-US" sz="1200" kern="0" spc="5" dirty="0">
                <a:latin typeface="+mj-ea"/>
                <a:ea typeface="+mj-ea"/>
                <a:cs typeface="ＭＳ 明朝" panose="02020609040205080304" pitchFamily="17" charset="-128"/>
              </a:rPr>
              <a:t>・</a:t>
            </a:r>
            <a:r>
              <a:rPr lang="ja-JP" altLang="ja-JP" sz="1200" kern="0" spc="5" dirty="0">
                <a:effectLst/>
                <a:latin typeface="+mj-ea"/>
                <a:ea typeface="+mj-ea"/>
                <a:cs typeface="ＭＳ 明朝" panose="02020609040205080304" pitchFamily="17" charset="-128"/>
              </a:rPr>
              <a:t>本学様式「寄附書」を教員に送付しますので，寄附者に記入・提出を</a:t>
            </a:r>
            <a:endParaRPr lang="en-US" altLang="ja-JP" sz="1200" kern="0" spc="5" dirty="0">
              <a:latin typeface="+mj-ea"/>
              <a:ea typeface="+mj-ea"/>
              <a:cs typeface="ＭＳ 明朝" panose="02020609040205080304" pitchFamily="17" charset="-128"/>
            </a:endParaRPr>
          </a:p>
          <a:p>
            <a:pPr marL="265430">
              <a:spcBef>
                <a:spcPts val="750"/>
              </a:spcBef>
              <a:spcAft>
                <a:spcPts val="0"/>
              </a:spcAft>
            </a:pPr>
            <a:r>
              <a:rPr lang="ja-JP" altLang="en-US" sz="1200" kern="0" spc="5" dirty="0">
                <a:effectLst/>
                <a:latin typeface="+mj-ea"/>
                <a:ea typeface="+mj-ea"/>
                <a:cs typeface="ＭＳ 明朝" panose="02020609040205080304" pitchFamily="17" charset="-128"/>
              </a:rPr>
              <a:t>　</a:t>
            </a:r>
            <a:r>
              <a:rPr lang="ja-JP" altLang="ja-JP" sz="1200" kern="0" spc="5" dirty="0">
                <a:effectLst/>
                <a:latin typeface="+mj-ea"/>
                <a:ea typeface="+mj-ea"/>
                <a:cs typeface="ＭＳ 明朝" panose="02020609040205080304" pitchFamily="17" charset="-128"/>
              </a:rPr>
              <a:t>依頼してください。</a:t>
            </a:r>
            <a:endParaRPr lang="en-US" altLang="ja-JP" sz="1200" kern="0" spc="5" dirty="0">
              <a:effectLst/>
              <a:latin typeface="+mj-ea"/>
              <a:ea typeface="+mj-ea"/>
              <a:cs typeface="ＭＳ 明朝" panose="02020609040205080304" pitchFamily="17" charset="-128"/>
            </a:endParaRPr>
          </a:p>
          <a:p>
            <a:pPr marL="265430">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0" dirty="0">
                <a:effectLst/>
                <a:latin typeface="+mj-ea"/>
                <a:ea typeface="+mj-ea"/>
                <a:cs typeface="ＭＳ 明朝" panose="02020609040205080304" pitchFamily="17" charset="-128"/>
              </a:rPr>
              <a:t>　　</a:t>
            </a:r>
            <a:r>
              <a:rPr lang="ja-JP" altLang="en-US" sz="1200" kern="0" dirty="0">
                <a:effectLst/>
                <a:latin typeface="+mj-ea"/>
                <a:ea typeface="+mj-ea"/>
                <a:cs typeface="ＭＳ 明朝" panose="02020609040205080304" pitchFamily="17" charset="-128"/>
              </a:rPr>
              <a:t>○</a:t>
            </a:r>
            <a:r>
              <a:rPr lang="ja-JP" altLang="ja-JP" sz="1200" kern="0" dirty="0">
                <a:effectLst/>
                <a:latin typeface="+mj-ea"/>
                <a:ea typeface="+mj-ea"/>
                <a:cs typeface="ＭＳ 明朝" panose="02020609040205080304" pitchFamily="17" charset="-128"/>
              </a:rPr>
              <a:t>助成金に応募するとき</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0" dirty="0">
                <a:effectLst/>
                <a:latin typeface="+mj-ea"/>
                <a:ea typeface="+mj-ea"/>
                <a:cs typeface="ＭＳ 明朝" panose="02020609040205080304" pitchFamily="17" charset="-128"/>
              </a:rPr>
              <a:t>　</a:t>
            </a:r>
            <a:r>
              <a:rPr lang="ja-JP" altLang="en-US" sz="1200" kern="0" dirty="0">
                <a:effectLst/>
                <a:latin typeface="+mj-ea"/>
                <a:ea typeface="+mj-ea"/>
                <a:cs typeface="ＭＳ 明朝" panose="02020609040205080304" pitchFamily="17" charset="-128"/>
              </a:rPr>
              <a:t>　</a:t>
            </a:r>
            <a:r>
              <a:rPr lang="ja-JP" altLang="ja-JP" sz="1200" kern="0" dirty="0">
                <a:effectLst/>
                <a:latin typeface="+mj-ea"/>
                <a:ea typeface="+mj-ea"/>
                <a:cs typeface="ＭＳ 明朝" panose="02020609040205080304" pitchFamily="17" charset="-128"/>
              </a:rPr>
              <a:t>・</a:t>
            </a:r>
            <a:r>
              <a:rPr lang="ja-JP" altLang="ja-JP" sz="1200" kern="0" dirty="0">
                <a:solidFill>
                  <a:srgbClr val="FF0000"/>
                </a:solidFill>
                <a:effectLst/>
                <a:latin typeface="+mj-ea"/>
                <a:ea typeface="+mj-ea"/>
                <a:cs typeface="ＭＳ 明朝" panose="02020609040205080304" pitchFamily="17" charset="-128"/>
              </a:rPr>
              <a:t>学部長推薦や承認の形で助成金等へ申請する際は，事前に学部長決裁を</a:t>
            </a:r>
            <a:endParaRPr lang="en-US" altLang="ja-JP" sz="1200" kern="0" dirty="0">
              <a:solidFill>
                <a:srgbClr val="FF0000"/>
              </a:solidFill>
              <a:effectLst/>
              <a:latin typeface="+mj-ea"/>
              <a:ea typeface="+mj-ea"/>
              <a:cs typeface="ＭＳ 明朝" panose="02020609040205080304" pitchFamily="17" charset="-128"/>
            </a:endParaRPr>
          </a:p>
          <a:p>
            <a:pPr>
              <a:spcBef>
                <a:spcPts val="750"/>
              </a:spcBef>
              <a:spcAft>
                <a:spcPts val="0"/>
              </a:spcAft>
            </a:pPr>
            <a:r>
              <a:rPr lang="ja-JP" altLang="en-US" sz="1200" kern="0" dirty="0">
                <a:solidFill>
                  <a:srgbClr val="FF0000"/>
                </a:solidFill>
                <a:latin typeface="+mj-ea"/>
                <a:ea typeface="+mj-ea"/>
                <a:cs typeface="ＭＳ 明朝" panose="02020609040205080304" pitchFamily="17" charset="-128"/>
              </a:rPr>
              <a:t>　　　</a:t>
            </a:r>
            <a:r>
              <a:rPr lang="ja-JP" altLang="ja-JP" sz="1200" kern="0" dirty="0">
                <a:solidFill>
                  <a:srgbClr val="FF0000"/>
                </a:solidFill>
                <a:effectLst/>
                <a:latin typeface="+mj-ea"/>
                <a:ea typeface="+mj-ea"/>
                <a:cs typeface="ＭＳ 明朝" panose="02020609040205080304" pitchFamily="17" charset="-128"/>
              </a:rPr>
              <a:t>とります。</a:t>
            </a:r>
            <a:endParaRPr lang="ja-JP" altLang="ja-JP" sz="1200" kern="100" dirty="0">
              <a:solidFill>
                <a:srgbClr val="FF0000"/>
              </a:solidFill>
              <a:effectLst/>
              <a:latin typeface="+mj-ea"/>
              <a:ea typeface="+mj-ea"/>
              <a:cs typeface="Times New Roman" panose="02020603050405020304" pitchFamily="18" charset="0"/>
            </a:endParaRPr>
          </a:p>
          <a:p>
            <a:pPr>
              <a:spcBef>
                <a:spcPts val="750"/>
              </a:spcBef>
              <a:spcAft>
                <a:spcPts val="0"/>
              </a:spcAft>
            </a:pPr>
            <a:r>
              <a:rPr lang="ja-JP" altLang="en-US" sz="1200" kern="0" dirty="0">
                <a:effectLst/>
                <a:latin typeface="+mj-ea"/>
                <a:ea typeface="+mj-ea"/>
                <a:cs typeface="ＭＳ 明朝" panose="02020609040205080304" pitchFamily="17" charset="-128"/>
              </a:rPr>
              <a:t>　　・</a:t>
            </a:r>
            <a:r>
              <a:rPr lang="ja-JP" altLang="ja-JP" sz="1200" kern="0" dirty="0">
                <a:effectLst/>
                <a:latin typeface="+mj-ea"/>
                <a:ea typeface="+mj-ea"/>
                <a:cs typeface="ＭＳ 明朝" panose="02020609040205080304" pitchFamily="17" charset="-128"/>
              </a:rPr>
              <a:t>応募締切の</a:t>
            </a:r>
            <a:r>
              <a:rPr lang="en-US" altLang="ja-JP" sz="1200" kern="0" dirty="0">
                <a:effectLst/>
                <a:latin typeface="+mj-ea"/>
                <a:ea typeface="+mj-ea"/>
                <a:cs typeface="ＭＳ 明朝" panose="02020609040205080304" pitchFamily="17" charset="-128"/>
              </a:rPr>
              <a:t>10</a:t>
            </a:r>
            <a:r>
              <a:rPr lang="ja-JP" altLang="ja-JP" sz="1200" kern="0" dirty="0">
                <a:effectLst/>
                <a:latin typeface="+mj-ea"/>
                <a:ea typeface="+mj-ea"/>
                <a:cs typeface="ＭＳ 明朝" panose="02020609040205080304" pitchFamily="17" charset="-128"/>
              </a:rPr>
              <a:t>日前を目安に，記入した申請書類一式と募集要項をお持ち</a:t>
            </a:r>
            <a:endParaRPr lang="en-US" altLang="ja-JP" sz="1200" kern="0" dirty="0">
              <a:effectLst/>
              <a:latin typeface="+mj-ea"/>
              <a:ea typeface="+mj-ea"/>
              <a:cs typeface="ＭＳ 明朝" panose="02020609040205080304" pitchFamily="17" charset="-128"/>
            </a:endParaRPr>
          </a:p>
          <a:p>
            <a:pPr>
              <a:spcBef>
                <a:spcPts val="750"/>
              </a:spcBef>
              <a:spcAft>
                <a:spcPts val="0"/>
              </a:spcAft>
            </a:pPr>
            <a:r>
              <a:rPr lang="ja-JP" altLang="en-US" sz="1200" kern="0" dirty="0">
                <a:latin typeface="+mj-ea"/>
                <a:ea typeface="+mj-ea"/>
                <a:cs typeface="ＭＳ 明朝" panose="02020609040205080304" pitchFamily="17" charset="-128"/>
              </a:rPr>
              <a:t>　　　</a:t>
            </a:r>
            <a:r>
              <a:rPr lang="ja-JP" altLang="ja-JP" sz="1200" kern="0" dirty="0">
                <a:effectLst/>
                <a:latin typeface="+mj-ea"/>
                <a:ea typeface="+mj-ea"/>
                <a:cs typeface="ＭＳ 明朝" panose="02020609040205080304" pitchFamily="17" charset="-128"/>
              </a:rPr>
              <a:t>ください。</a:t>
            </a:r>
            <a:endParaRPr lang="ja-JP" altLang="ja-JP" sz="1200" kern="100" dirty="0">
              <a:effectLst/>
              <a:latin typeface="+mj-ea"/>
              <a:ea typeface="+mj-ea"/>
              <a:cs typeface="Times New Roman" panose="02020603050405020304" pitchFamily="18" charset="0"/>
            </a:endParaRPr>
          </a:p>
          <a:p>
            <a:pPr marL="266700">
              <a:spcBef>
                <a:spcPts val="750"/>
              </a:spcBef>
              <a:spcAft>
                <a:spcPts val="0"/>
              </a:spcAft>
            </a:pPr>
            <a:r>
              <a:rPr lang="ja-JP" altLang="ja-JP" sz="1200" kern="0" dirty="0">
                <a:effectLst/>
                <a:latin typeface="+mj-ea"/>
                <a:ea typeface="+mj-ea"/>
                <a:cs typeface="ＭＳ 明朝" panose="02020609040205080304" pitchFamily="17" charset="-128"/>
              </a:rPr>
              <a:t>※ただし，応募数に制限を設けている助成金は，</a:t>
            </a:r>
            <a:r>
              <a:rPr lang="ja-JP" altLang="ja-JP" sz="1200" kern="0" dirty="0">
                <a:solidFill>
                  <a:srgbClr val="FF0000"/>
                </a:solidFill>
                <a:effectLst/>
                <a:latin typeface="+mj-ea"/>
                <a:ea typeface="+mj-ea"/>
                <a:cs typeface="ＭＳ 明朝" panose="02020609040205080304" pitchFamily="17" charset="-128"/>
              </a:rPr>
              <a:t>応募を決めた段階で担当者に</a:t>
            </a:r>
            <a:endParaRPr lang="en-US" altLang="ja-JP" sz="1200" kern="0" dirty="0">
              <a:solidFill>
                <a:srgbClr val="FF0000"/>
              </a:solidFill>
              <a:effectLst/>
              <a:latin typeface="+mj-ea"/>
              <a:ea typeface="+mj-ea"/>
              <a:cs typeface="ＭＳ 明朝" panose="02020609040205080304" pitchFamily="17" charset="-128"/>
            </a:endParaRPr>
          </a:p>
          <a:p>
            <a:pPr marL="266700">
              <a:spcBef>
                <a:spcPts val="750"/>
              </a:spcBef>
              <a:spcAft>
                <a:spcPts val="0"/>
              </a:spcAft>
            </a:pPr>
            <a:r>
              <a:rPr lang="ja-JP" altLang="en-US" sz="1200" kern="0" dirty="0">
                <a:solidFill>
                  <a:srgbClr val="FF0000"/>
                </a:solidFill>
                <a:effectLst/>
                <a:latin typeface="+mj-ea"/>
                <a:ea typeface="+mj-ea"/>
                <a:cs typeface="ＭＳ 明朝" panose="02020609040205080304" pitchFamily="17" charset="-128"/>
              </a:rPr>
              <a:t>　御</a:t>
            </a:r>
            <a:r>
              <a:rPr lang="ja-JP" altLang="ja-JP" sz="1200" kern="0" dirty="0">
                <a:solidFill>
                  <a:srgbClr val="FF0000"/>
                </a:solidFill>
                <a:effectLst/>
                <a:latin typeface="+mj-ea"/>
                <a:ea typeface="+mj-ea"/>
                <a:cs typeface="ＭＳ 明朝" panose="02020609040205080304" pitchFamily="17" charset="-128"/>
              </a:rPr>
              <a:t>相談ください。</a:t>
            </a:r>
            <a:r>
              <a:rPr lang="ja-JP" altLang="ja-JP" sz="1200" kern="0" dirty="0">
                <a:effectLst/>
                <a:latin typeface="+mj-ea"/>
                <a:ea typeface="+mj-ea"/>
                <a:cs typeface="ＭＳ 明朝" panose="02020609040205080304" pitchFamily="17" charset="-128"/>
              </a:rPr>
              <a:t>（学部内で選考を行うことがあります。）</a:t>
            </a:r>
            <a:endParaRPr lang="ja-JP" altLang="ja-JP" sz="1200" kern="100" dirty="0">
              <a:effectLst/>
              <a:latin typeface="+mj-ea"/>
              <a:ea typeface="+mj-ea"/>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67AC0CE5-07F1-4A5C-9DB6-F83129DDA0F1}"/>
              </a:ext>
            </a:extLst>
          </p:cNvPr>
          <p:cNvSpPr txBox="1"/>
          <p:nvPr/>
        </p:nvSpPr>
        <p:spPr>
          <a:xfrm>
            <a:off x="3078165" y="867153"/>
            <a:ext cx="3460421" cy="821443"/>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2758</a:t>
            </a:r>
            <a:r>
              <a:rPr kumimoji="1" lang="ja-JP" altLang="en-US" sz="1200" dirty="0">
                <a:latin typeface="+mj-ea"/>
                <a:ea typeface="+mj-ea"/>
              </a:rPr>
              <a:t>，</a:t>
            </a:r>
            <a:r>
              <a:rPr kumimoji="1" lang="en-US" altLang="ja-JP" sz="1200" dirty="0">
                <a:latin typeface="+mj-ea"/>
                <a:ea typeface="+mj-ea"/>
              </a:rPr>
              <a:t>3757</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jm2758@hirosaki-u.ac.jp</a:t>
            </a:r>
          </a:p>
          <a:p>
            <a:r>
              <a:rPr kumimoji="1" lang="ja-JP" altLang="en-US" sz="1200" dirty="0">
                <a:latin typeface="+mj-ea"/>
                <a:ea typeface="+mj-ea"/>
              </a:rPr>
              <a:t>　　 </a:t>
            </a:r>
            <a:r>
              <a:rPr lang="en-US" altLang="ja-JP" sz="1200" dirty="0">
                <a:latin typeface="+mj-ea"/>
                <a:ea typeface="+mj-ea"/>
              </a:rPr>
              <a:t> jm3757@hirosaki-u.ac.jp</a:t>
            </a:r>
            <a:endParaRPr kumimoji="1" lang="en-US" altLang="ja-JP" sz="1200" dirty="0">
              <a:latin typeface="+mj-ea"/>
              <a:ea typeface="+mj-ea"/>
            </a:endParaRPr>
          </a:p>
          <a:p>
            <a:r>
              <a:rPr kumimoji="1" lang="ja-JP" altLang="en-US" sz="1138" dirty="0"/>
              <a:t>　</a:t>
            </a:r>
          </a:p>
        </p:txBody>
      </p:sp>
      <p:sp>
        <p:nvSpPr>
          <p:cNvPr id="17" name="スライド番号プレースホルダー 3">
            <a:extLst>
              <a:ext uri="{FF2B5EF4-FFF2-40B4-BE49-F238E27FC236}">
                <a16:creationId xmlns:a16="http://schemas.microsoft.com/office/drawing/2014/main" id="{BCE26A80-D05A-4CA7-945E-607078C2DD04}"/>
              </a:ext>
            </a:extLst>
          </p:cNvPr>
          <p:cNvSpPr>
            <a:spLocks noGrp="1"/>
          </p:cNvSpPr>
          <p:nvPr>
            <p:ph type="sldNum" sz="quarter" idx="12"/>
          </p:nvPr>
        </p:nvSpPr>
        <p:spPr>
          <a:xfrm>
            <a:off x="5804050" y="9070079"/>
            <a:ext cx="526093" cy="527403"/>
          </a:xfrm>
        </p:spPr>
        <p:txBody>
          <a:bodyPr/>
          <a:lstStyle/>
          <a:p>
            <a:r>
              <a:rPr kumimoji="1" lang="en-US" altLang="ja-JP" sz="1630" dirty="0">
                <a:solidFill>
                  <a:schemeClr val="tx1"/>
                </a:solidFill>
                <a:latin typeface="+mj-ea"/>
                <a:ea typeface="+mj-ea"/>
              </a:rPr>
              <a:t>30</a:t>
            </a:r>
          </a:p>
        </p:txBody>
      </p:sp>
    </p:spTree>
    <p:extLst>
      <p:ext uri="{BB962C8B-B14F-4D97-AF65-F5344CB8AC3E}">
        <p14:creationId xmlns:p14="http://schemas.microsoft.com/office/powerpoint/2010/main" val="863507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6" y="196551"/>
            <a:ext cx="2239168" cy="369510"/>
          </a:xfrm>
        </p:spPr>
        <p:txBody>
          <a:bodyPr>
            <a:normAutofit fontScale="90000"/>
          </a:bodyPr>
          <a:lstStyle/>
          <a:p>
            <a:r>
              <a:rPr lang="ja-JP" altLang="en-US" sz="2200" dirty="0"/>
              <a:t>予算・会計</a:t>
            </a:r>
            <a:br>
              <a:rPr lang="ja-JP" altLang="ja-JP" dirty="0"/>
            </a:br>
            <a:endParaRPr kumimoji="1" lang="ja-JP" altLang="en-US" dirty="0"/>
          </a:p>
        </p:txBody>
      </p:sp>
      <p:sp>
        <p:nvSpPr>
          <p:cNvPr id="8" name="テキスト ボックス 7">
            <a:extLst>
              <a:ext uri="{FF2B5EF4-FFF2-40B4-BE49-F238E27FC236}">
                <a16:creationId xmlns:a16="http://schemas.microsoft.com/office/drawing/2014/main" id="{519F9A0C-7662-489D-9BB7-3B1C42D3366D}"/>
              </a:ext>
            </a:extLst>
          </p:cNvPr>
          <p:cNvSpPr txBox="1"/>
          <p:nvPr/>
        </p:nvSpPr>
        <p:spPr>
          <a:xfrm>
            <a:off x="321728" y="4741502"/>
            <a:ext cx="5778448" cy="2759730"/>
          </a:xfrm>
          <a:prstGeom prst="rect">
            <a:avLst/>
          </a:prstGeom>
          <a:noFill/>
        </p:spPr>
        <p:txBody>
          <a:bodyPr wrap="square">
            <a:spAutoFit/>
          </a:bodyPr>
          <a:lstStyle/>
          <a:p>
            <a:pPr>
              <a:spcBef>
                <a:spcPts val="750"/>
              </a:spcBef>
              <a:spcAft>
                <a:spcPts val="0"/>
              </a:spcAft>
            </a:pPr>
            <a:r>
              <a:rPr lang="ja-JP" altLang="ja-JP" sz="1200" kern="100" dirty="0">
                <a:effectLst/>
                <a:latin typeface="+mj-ea"/>
                <a:ea typeface="+mj-ea"/>
                <a:cs typeface="ＭＳ 明朝" panose="02020609040205080304" pitchFamily="17" charset="-128"/>
              </a:rPr>
              <a:t>・</a:t>
            </a:r>
            <a:r>
              <a:rPr lang="ja-JP" altLang="ja-JP" sz="1200" u="sng" kern="100" dirty="0">
                <a:solidFill>
                  <a:srgbClr val="FF0000"/>
                </a:solidFill>
                <a:effectLst/>
                <a:latin typeface="+mj-ea"/>
                <a:ea typeface="+mj-ea"/>
                <a:cs typeface="ＭＳ 明朝" panose="02020609040205080304" pitchFamily="17" charset="-128"/>
              </a:rPr>
              <a:t>法人カード利用後原則</a:t>
            </a:r>
            <a:r>
              <a:rPr lang="en-US" altLang="ja-JP" sz="1200" u="sng" kern="100" dirty="0">
                <a:solidFill>
                  <a:srgbClr val="FF0000"/>
                </a:solidFill>
                <a:effectLst/>
                <a:latin typeface="+mj-ea"/>
                <a:ea typeface="+mj-ea"/>
                <a:cs typeface="ＭＳ 明朝" panose="02020609040205080304" pitchFamily="17" charset="-128"/>
              </a:rPr>
              <a:t>3</a:t>
            </a:r>
            <a:r>
              <a:rPr lang="ja-JP" altLang="ja-JP" sz="1200" u="sng" kern="100" dirty="0">
                <a:solidFill>
                  <a:srgbClr val="FF0000"/>
                </a:solidFill>
                <a:effectLst/>
                <a:latin typeface="+mj-ea"/>
                <a:ea typeface="+mj-ea"/>
                <a:cs typeface="ＭＳ 明朝" panose="02020609040205080304" pitchFamily="17" charset="-128"/>
              </a:rPr>
              <a:t>日以内に「法人カード利用報告書」「予算等連絡票」</a:t>
            </a:r>
            <a:endParaRPr lang="en-US" altLang="ja-JP" sz="1200" u="sng" kern="100" dirty="0">
              <a:solidFill>
                <a:srgbClr val="FF0000"/>
              </a:solidFill>
              <a:effectLst/>
              <a:latin typeface="+mj-ea"/>
              <a:ea typeface="+mj-ea"/>
              <a:cs typeface="ＭＳ 明朝" panose="02020609040205080304" pitchFamily="17" charset="-128"/>
            </a:endParaRPr>
          </a:p>
          <a:p>
            <a:pPr>
              <a:spcBef>
                <a:spcPts val="750"/>
              </a:spcBef>
              <a:spcAft>
                <a:spcPts val="0"/>
              </a:spcAft>
            </a:pPr>
            <a:r>
              <a:rPr lang="ja-JP" altLang="ja-JP" sz="1200" u="sng" kern="100" dirty="0">
                <a:solidFill>
                  <a:srgbClr val="FF0000"/>
                </a:solidFill>
                <a:effectLst/>
                <a:latin typeface="+mj-ea"/>
                <a:ea typeface="+mj-ea"/>
                <a:cs typeface="ＭＳ 明朝" panose="02020609040205080304" pitchFamily="17" charset="-128"/>
              </a:rPr>
              <a:t>「その他必要書類」を研究協力担当へ</a:t>
            </a:r>
            <a:r>
              <a:rPr lang="ja-JP" altLang="en-US" sz="1200" u="sng" kern="100" dirty="0">
                <a:solidFill>
                  <a:srgbClr val="FF0000"/>
                </a:solidFill>
                <a:effectLst/>
                <a:latin typeface="+mj-ea"/>
                <a:ea typeface="+mj-ea"/>
                <a:cs typeface="ＭＳ 明朝" panose="02020609040205080304" pitchFamily="17" charset="-128"/>
              </a:rPr>
              <a:t>御</a:t>
            </a:r>
            <a:r>
              <a:rPr lang="ja-JP" altLang="ja-JP" sz="1200" u="sng" kern="100" dirty="0">
                <a:solidFill>
                  <a:srgbClr val="FF0000"/>
                </a:solidFill>
                <a:effectLst/>
                <a:latin typeface="+mj-ea"/>
                <a:ea typeface="+mj-ea"/>
                <a:cs typeface="ＭＳ 明朝" panose="02020609040205080304" pitchFamily="17" charset="-128"/>
              </a:rPr>
              <a:t>提出ください。</a:t>
            </a:r>
            <a:r>
              <a:rPr lang="ja-JP" altLang="ja-JP" sz="1200" kern="100" dirty="0">
                <a:effectLst/>
                <a:latin typeface="+mj-ea"/>
                <a:ea typeface="+mj-ea"/>
                <a:cs typeface="ＭＳ 明朝" panose="02020609040205080304" pitchFamily="17" charset="-128"/>
              </a:rPr>
              <a:t>納品されていない場合は</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「未納の場合」にチェックし，納品後直ちに検収を受け，納品書を提出してください。</a:t>
            </a: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・利用期限にご注意ください。</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①</a:t>
            </a:r>
            <a:r>
              <a:rPr lang="en-US" altLang="ja-JP" sz="1200" kern="100" dirty="0">
                <a:effectLst/>
                <a:latin typeface="+mj-ea"/>
                <a:ea typeface="+mj-ea"/>
                <a:cs typeface="ＭＳ 明朝" panose="02020609040205080304" pitchFamily="17" charset="-128"/>
              </a:rPr>
              <a:t>3</a:t>
            </a:r>
            <a:r>
              <a:rPr lang="ja-JP" altLang="ja-JP" sz="1200" kern="100" dirty="0">
                <a:effectLst/>
                <a:latin typeface="+mj-ea"/>
                <a:ea typeface="+mj-ea"/>
                <a:cs typeface="ＭＳ 明朝" panose="02020609040205080304" pitchFamily="17" charset="-128"/>
              </a:rPr>
              <a:t>月末日までに支払いを終了させなければならない経費・・・</a:t>
            </a: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月末日</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②その他の外部資金で執行期限のある経費・・・支払期限日の前々月末日</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（例： ２月の支払いとなる経費・・・１２月末日）</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③今年度末で退職予定のカード利用者の利用期限・・・１月末日</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EE064FD-C4ED-476B-9619-7A76587DE1E5}"/>
              </a:ext>
            </a:extLst>
          </p:cNvPr>
          <p:cNvSpPr txBox="1"/>
          <p:nvPr/>
        </p:nvSpPr>
        <p:spPr>
          <a:xfrm>
            <a:off x="267675" y="876753"/>
            <a:ext cx="5768235" cy="4011355"/>
          </a:xfrm>
          <a:prstGeom prst="rect">
            <a:avLst/>
          </a:prstGeom>
          <a:noFill/>
        </p:spPr>
        <p:txBody>
          <a:bodyPr wrap="square">
            <a:spAutoFit/>
          </a:bodyPr>
          <a:lstStyle/>
          <a:p>
            <a:pPr>
              <a:spcBef>
                <a:spcPts val="750"/>
              </a:spcBef>
              <a:spcAft>
                <a:spcPts val="0"/>
              </a:spcAft>
            </a:pPr>
            <a:r>
              <a:rPr lang="en-US" altLang="ja-JP" sz="1200" kern="0" dirty="0">
                <a:effectLst/>
                <a:latin typeface="+mj-ea"/>
                <a:ea typeface="+mj-ea"/>
                <a:cs typeface="ＭＳ 明朝" panose="02020609040205080304" pitchFamily="17" charset="-128"/>
              </a:rPr>
              <a:t>◎</a:t>
            </a:r>
            <a:r>
              <a:rPr lang="ja-JP" altLang="ja-JP" sz="1200" kern="0" dirty="0">
                <a:effectLst/>
                <a:latin typeface="+mj-ea"/>
                <a:ea typeface="+mj-ea"/>
                <a:cs typeface="ＭＳ 明朝" panose="02020609040205080304" pitchFamily="17" charset="-128"/>
              </a:rPr>
              <a:t>法人カードについて</a:t>
            </a:r>
            <a:r>
              <a:rPr lang="en-US" altLang="ja-JP" sz="1200" kern="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【利用開始・廃止の手続きについて】</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a:t>
            </a:r>
            <a:r>
              <a:rPr lang="en-US" altLang="ja-JP" sz="1200" kern="100" dirty="0">
                <a:effectLst/>
                <a:latin typeface="+mj-ea"/>
                <a:ea typeface="+mj-ea"/>
                <a:cs typeface="ＭＳ 明朝" panose="02020609040205080304" pitchFamily="17" charset="-128"/>
              </a:rPr>
              <a:t>                                             </a:t>
            </a:r>
            <a:r>
              <a:rPr lang="ja-JP" altLang="en-US" sz="1200" kern="100" dirty="0">
                <a:effectLst/>
                <a:latin typeface="+mj-ea"/>
                <a:ea typeface="+mj-ea"/>
                <a:cs typeface="ＭＳ 明朝" panose="02020609040205080304" pitchFamily="17" charset="-128"/>
              </a:rPr>
              <a:t>総務グループ</a:t>
            </a:r>
            <a:r>
              <a:rPr lang="ja-JP" altLang="ja-JP" sz="1200" kern="100" dirty="0">
                <a:effectLst/>
                <a:latin typeface="+mj-ea"/>
                <a:ea typeface="+mj-ea"/>
                <a:cs typeface="ＭＳ 明朝" panose="02020609040205080304" pitchFamily="17" charset="-128"/>
              </a:rPr>
              <a:t>総務担当　内線</a:t>
            </a:r>
            <a:r>
              <a:rPr lang="en-US" altLang="ja-JP" sz="1200" kern="100" dirty="0">
                <a:effectLst/>
                <a:latin typeface="+mj-ea"/>
                <a:ea typeface="+mj-ea"/>
                <a:cs typeface="ＭＳ 明朝" panose="02020609040205080304" pitchFamily="17" charset="-128"/>
              </a:rPr>
              <a:t>2749</a:t>
            </a:r>
          </a:p>
          <a:p>
            <a:pPr>
              <a:spcBef>
                <a:spcPts val="750"/>
              </a:spcBef>
            </a:pPr>
            <a:r>
              <a:rPr lang="ja-JP" altLang="en-US" sz="1200" dirty="0">
                <a:latin typeface="+mj-ea"/>
                <a:ea typeface="+mj-ea"/>
              </a:rPr>
              <a:t>　　　　　　　　　　　　　　　　 </a:t>
            </a:r>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jm2749@hirosaki-u.ac.jp</a:t>
            </a:r>
          </a:p>
          <a:p>
            <a:pPr>
              <a:spcBef>
                <a:spcPts val="750"/>
              </a:spcBef>
              <a:spcAft>
                <a:spcPts val="0"/>
              </a:spcAft>
            </a:pPr>
            <a:r>
              <a:rPr lang="ja-JP" altLang="en-US" sz="1200" kern="100" dirty="0">
                <a:latin typeface="+mj-ea"/>
                <a:ea typeface="+mj-ea"/>
                <a:cs typeface="Times New Roman" panose="02020603050405020304" pitchFamily="18" charset="0"/>
              </a:rPr>
              <a:t>　　　　　　　　　　　　　　　　</a:t>
            </a:r>
            <a:r>
              <a:rPr lang="ja-JP" altLang="ja-JP" sz="1200" kern="100" dirty="0">
                <a:effectLst/>
                <a:latin typeface="+mj-ea"/>
                <a:ea typeface="+mj-ea"/>
                <a:cs typeface="ＭＳ 明朝" panose="02020609040205080304" pitchFamily="17" charset="-128"/>
              </a:rPr>
              <a:t>【利用方法について】</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　</a:t>
            </a:r>
            <a:r>
              <a:rPr lang="en-US" altLang="ja-JP" sz="1200" kern="100" dirty="0">
                <a:effectLst/>
                <a:latin typeface="+mj-ea"/>
                <a:ea typeface="+mj-ea"/>
                <a:cs typeface="ＭＳ 明朝" panose="02020609040205080304" pitchFamily="17" charset="-128"/>
              </a:rPr>
              <a:t> </a:t>
            </a:r>
            <a:r>
              <a:rPr lang="ja-JP" altLang="en-US" sz="1200" kern="100" dirty="0">
                <a:effectLst/>
                <a:latin typeface="+mj-ea"/>
                <a:ea typeface="+mj-ea"/>
                <a:cs typeface="ＭＳ 明朝" panose="02020609040205080304" pitchFamily="17" charset="-128"/>
              </a:rPr>
              <a:t>総務グループ</a:t>
            </a:r>
            <a:r>
              <a:rPr lang="ja-JP" altLang="ja-JP" sz="1200" kern="100" dirty="0">
                <a:effectLst/>
                <a:latin typeface="+mj-ea"/>
                <a:ea typeface="+mj-ea"/>
                <a:cs typeface="ＭＳ 明朝" panose="02020609040205080304" pitchFamily="17" charset="-128"/>
              </a:rPr>
              <a:t>研究協力担当　各学科担当者</a:t>
            </a:r>
            <a:endParaRPr lang="ja-JP" altLang="ja-JP" sz="1200" kern="100" dirty="0">
              <a:effectLst/>
              <a:latin typeface="+mj-ea"/>
              <a:ea typeface="+mj-ea"/>
              <a:cs typeface="Times New Roman" panose="02020603050405020304" pitchFamily="18" charset="0"/>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en-US" sz="1200" kern="0" dirty="0">
                <a:effectLst/>
                <a:latin typeface="+mj-ea"/>
                <a:ea typeface="+mj-ea"/>
                <a:cs typeface="ＭＳ 明朝" panose="02020609040205080304" pitchFamily="17" charset="-128"/>
              </a:rPr>
              <a:t>・</a:t>
            </a:r>
            <a:r>
              <a:rPr lang="ja-JP" altLang="ja-JP" sz="1200" kern="0" dirty="0">
                <a:effectLst/>
                <a:latin typeface="+mj-ea"/>
                <a:ea typeface="+mj-ea"/>
                <a:cs typeface="ＭＳ 明朝" panose="02020609040205080304" pitchFamily="17" charset="-128"/>
              </a:rPr>
              <a:t>平成</a:t>
            </a:r>
            <a:r>
              <a:rPr lang="en-US" altLang="ja-JP" sz="1200" kern="0" dirty="0">
                <a:effectLst/>
                <a:latin typeface="+mj-ea"/>
                <a:ea typeface="+mj-ea"/>
                <a:cs typeface="ＭＳ 明朝" panose="02020609040205080304" pitchFamily="17" charset="-128"/>
              </a:rPr>
              <a:t>31</a:t>
            </a:r>
            <a:r>
              <a:rPr lang="ja-JP" altLang="ja-JP" sz="1200" kern="0" dirty="0">
                <a:effectLst/>
                <a:latin typeface="+mj-ea"/>
                <a:ea typeface="+mj-ea"/>
                <a:cs typeface="ＭＳ 明朝" panose="02020609040205080304" pitchFamily="17" charset="-128"/>
              </a:rPr>
              <a:t>年</a:t>
            </a:r>
            <a:r>
              <a:rPr lang="en-US" altLang="ja-JP" sz="1200" kern="0" dirty="0">
                <a:effectLst/>
                <a:latin typeface="+mj-ea"/>
                <a:ea typeface="+mj-ea"/>
                <a:cs typeface="ＭＳ 明朝" panose="02020609040205080304" pitchFamily="17" charset="-128"/>
              </a:rPr>
              <a:t>4</a:t>
            </a:r>
            <a:r>
              <a:rPr lang="ja-JP" altLang="ja-JP" sz="1200" kern="0" dirty="0">
                <a:effectLst/>
                <a:latin typeface="+mj-ea"/>
                <a:ea typeface="+mj-ea"/>
                <a:cs typeface="ＭＳ 明朝" panose="02020609040205080304" pitchFamily="17" charset="-128"/>
              </a:rPr>
              <a:t>月から，教職員の学会費等各種経費の「立替払」のほか，物品等</a:t>
            </a:r>
            <a:endParaRPr lang="en-US" altLang="ja-JP" sz="1200" kern="0" dirty="0">
              <a:effectLst/>
              <a:latin typeface="+mj-ea"/>
              <a:ea typeface="+mj-ea"/>
              <a:cs typeface="ＭＳ 明朝" panose="02020609040205080304" pitchFamily="17" charset="-128"/>
            </a:endParaRPr>
          </a:p>
          <a:p>
            <a:pPr>
              <a:spcBef>
                <a:spcPts val="750"/>
              </a:spcBef>
              <a:spcAft>
                <a:spcPts val="0"/>
              </a:spcAft>
            </a:pPr>
            <a:r>
              <a:rPr lang="ja-JP" altLang="en-US" sz="1200" kern="0" dirty="0">
                <a:effectLst/>
                <a:latin typeface="+mj-ea"/>
                <a:ea typeface="+mj-ea"/>
                <a:cs typeface="ＭＳ 明朝" panose="02020609040205080304" pitchFamily="17" charset="-128"/>
              </a:rPr>
              <a:t>　</a:t>
            </a:r>
            <a:r>
              <a:rPr lang="ja-JP" altLang="ja-JP" sz="1200" kern="0" dirty="0">
                <a:effectLst/>
                <a:latin typeface="+mj-ea"/>
                <a:ea typeface="+mj-ea"/>
                <a:cs typeface="ＭＳ 明朝" panose="02020609040205080304" pitchFamily="17" charset="-128"/>
              </a:rPr>
              <a:t>調達品の迅速な入手，多様な購入形態への対応が可能となる等，教職員の利便</a:t>
            </a:r>
            <a:endParaRPr lang="en-US" altLang="ja-JP" sz="1200" kern="0" dirty="0">
              <a:effectLst/>
              <a:latin typeface="+mj-ea"/>
              <a:ea typeface="+mj-ea"/>
              <a:cs typeface="ＭＳ 明朝" panose="02020609040205080304" pitchFamily="17" charset="-128"/>
            </a:endParaRPr>
          </a:p>
          <a:p>
            <a:pPr>
              <a:spcBef>
                <a:spcPts val="750"/>
              </a:spcBef>
            </a:pPr>
            <a:r>
              <a:rPr lang="ja-JP" altLang="en-US" sz="1200" kern="0" dirty="0">
                <a:latin typeface="+mj-ea"/>
                <a:ea typeface="+mj-ea"/>
              </a:rPr>
              <a:t>　</a:t>
            </a:r>
            <a:r>
              <a:rPr lang="ja-JP" altLang="ja-JP" sz="1200" kern="0" dirty="0">
                <a:latin typeface="+mj-ea"/>
                <a:ea typeface="+mj-ea"/>
              </a:rPr>
              <a:t>性向上を図るために，導入されました。</a:t>
            </a:r>
            <a:r>
              <a:rPr lang="ja-JP" altLang="en-US" sz="1200" kern="0" dirty="0">
                <a:latin typeface="+mj-ea"/>
                <a:ea typeface="+mj-ea"/>
              </a:rPr>
              <a:t>法人カードの利用を希望される場合は，</a:t>
            </a:r>
            <a:endParaRPr lang="en-US" altLang="ja-JP" sz="1200" kern="0" dirty="0">
              <a:latin typeface="+mj-ea"/>
              <a:ea typeface="+mj-ea"/>
            </a:endParaRPr>
          </a:p>
          <a:p>
            <a:pPr>
              <a:spcBef>
                <a:spcPts val="750"/>
              </a:spcBef>
            </a:pPr>
            <a:r>
              <a:rPr lang="ja-JP" altLang="en-US" sz="1200" kern="0" dirty="0">
                <a:latin typeface="+mj-ea"/>
                <a:ea typeface="+mj-ea"/>
              </a:rPr>
              <a:t>　申込が必要となりますので，「</a:t>
            </a:r>
            <a:r>
              <a:rPr lang="en-US" altLang="ja-JP" sz="1200" kern="0" dirty="0">
                <a:latin typeface="+mj-ea"/>
                <a:ea typeface="+mj-ea"/>
              </a:rPr>
              <a:t>UC</a:t>
            </a:r>
            <a:r>
              <a:rPr lang="ja-JP" altLang="en-US" sz="1200" kern="0" dirty="0">
                <a:latin typeface="+mj-ea"/>
                <a:ea typeface="+mj-ea"/>
              </a:rPr>
              <a:t>コーポレートカード使用届」を，総務担当に</a:t>
            </a:r>
            <a:endParaRPr lang="en-US" altLang="ja-JP" sz="1200" kern="0" dirty="0">
              <a:latin typeface="+mj-ea"/>
              <a:ea typeface="+mj-ea"/>
            </a:endParaRPr>
          </a:p>
          <a:p>
            <a:pPr>
              <a:spcBef>
                <a:spcPts val="750"/>
              </a:spcBef>
            </a:pPr>
            <a:r>
              <a:rPr lang="ja-JP" altLang="en-US" sz="1200" kern="0" dirty="0">
                <a:latin typeface="+mj-ea"/>
                <a:ea typeface="+mj-ea"/>
              </a:rPr>
              <a:t>　申請してください。</a:t>
            </a:r>
            <a:r>
              <a:rPr lang="en-US" altLang="ja-JP" sz="1200" kern="0" dirty="0">
                <a:latin typeface="+mj-ea"/>
                <a:ea typeface="+mj-ea"/>
              </a:rPr>
              <a:t> </a:t>
            </a:r>
            <a:endParaRPr lang="ja-JP" altLang="ja-JP" sz="1200" kern="0" dirty="0">
              <a:latin typeface="+mj-ea"/>
              <a:ea typeface="+mj-ea"/>
            </a:endParaRPr>
          </a:p>
          <a:p>
            <a:pPr>
              <a:spcBef>
                <a:spcPts val="750"/>
              </a:spcBef>
              <a:spcAft>
                <a:spcPts val="0"/>
              </a:spcAft>
            </a:pPr>
            <a:r>
              <a:rPr lang="ja-JP" altLang="en-US" sz="1200" kern="0" dirty="0">
                <a:effectLst/>
                <a:latin typeface="+mj-ea"/>
                <a:ea typeface="+mj-ea"/>
                <a:cs typeface="ＭＳ 明朝" panose="02020609040205080304" pitchFamily="17" charset="-128"/>
              </a:rPr>
              <a:t>　</a:t>
            </a:r>
            <a:r>
              <a:rPr lang="ja-JP" altLang="ja-JP" sz="1200" kern="0" dirty="0">
                <a:effectLst/>
                <a:latin typeface="+mj-ea"/>
                <a:ea typeface="+mj-ea"/>
                <a:cs typeface="ＭＳ 明朝" panose="02020609040205080304" pitchFamily="17" charset="-128"/>
              </a:rPr>
              <a:t>※申請前に，取扱要項及び利用マニュアルを必ず御一読ください。</a:t>
            </a:r>
            <a:endParaRPr lang="en-US" altLang="ja-JP" sz="1200" kern="100" dirty="0">
              <a:latin typeface="+mj-ea"/>
              <a:ea typeface="+mj-ea"/>
              <a:cs typeface="Times New Roman" panose="02020603050405020304" pitchFamily="18" charset="0"/>
            </a:endParaRPr>
          </a:p>
          <a:p>
            <a:pPr>
              <a:spcBef>
                <a:spcPts val="750"/>
              </a:spcBef>
              <a:spcAft>
                <a:spcPts val="0"/>
              </a:spcAft>
            </a:pPr>
            <a:endParaRPr lang="en-US" altLang="ja-JP" sz="1200" kern="100" dirty="0">
              <a:solidFill>
                <a:srgbClr val="33CC33"/>
              </a:solidFill>
              <a:effectLst/>
              <a:latin typeface="+mj-ea"/>
              <a:ea typeface="+mj-ea"/>
              <a:cs typeface="Times New Roman" panose="02020603050405020304" pitchFamily="18" charset="0"/>
            </a:endParaRPr>
          </a:p>
          <a:p>
            <a:pPr marL="141605">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p:txBody>
      </p:sp>
      <p:sp>
        <p:nvSpPr>
          <p:cNvPr id="10" name="スライド番号プレースホルダー 3">
            <a:extLst>
              <a:ext uri="{FF2B5EF4-FFF2-40B4-BE49-F238E27FC236}">
                <a16:creationId xmlns:a16="http://schemas.microsoft.com/office/drawing/2014/main" id="{EA468194-6199-4834-A499-331F6351C5B9}"/>
              </a:ext>
            </a:extLst>
          </p:cNvPr>
          <p:cNvSpPr>
            <a:spLocks noGrp="1"/>
          </p:cNvSpPr>
          <p:nvPr>
            <p:ph type="sldNum" sz="quarter" idx="12"/>
          </p:nvPr>
        </p:nvSpPr>
        <p:spPr>
          <a:xfrm>
            <a:off x="5804050" y="9070079"/>
            <a:ext cx="526093" cy="527403"/>
          </a:xfrm>
        </p:spPr>
        <p:txBody>
          <a:bodyPr/>
          <a:lstStyle/>
          <a:p>
            <a:r>
              <a:rPr kumimoji="1" lang="en-US" altLang="ja-JP" sz="1630" dirty="0">
                <a:solidFill>
                  <a:schemeClr val="tx1"/>
                </a:solidFill>
                <a:latin typeface="+mj-ea"/>
                <a:ea typeface="+mj-ea"/>
              </a:rPr>
              <a:t>31</a:t>
            </a:r>
          </a:p>
        </p:txBody>
      </p:sp>
    </p:spTree>
    <p:extLst>
      <p:ext uri="{BB962C8B-B14F-4D97-AF65-F5344CB8AC3E}">
        <p14:creationId xmlns:p14="http://schemas.microsoft.com/office/powerpoint/2010/main" val="349551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6" y="196551"/>
            <a:ext cx="2166937" cy="369510"/>
          </a:xfrm>
        </p:spPr>
        <p:txBody>
          <a:bodyPr>
            <a:normAutofit fontScale="90000"/>
          </a:bodyPr>
          <a:lstStyle/>
          <a:p>
            <a:r>
              <a:rPr lang="ja-JP" altLang="en-US" sz="2200" dirty="0"/>
              <a:t>予算・会計</a:t>
            </a:r>
            <a:br>
              <a:rPr lang="ja-JP" altLang="ja-JP" dirty="0"/>
            </a:br>
            <a:endParaRPr kumimoji="1" lang="ja-JP" altLang="en-US" dirty="0"/>
          </a:p>
        </p:txBody>
      </p:sp>
      <p:sp>
        <p:nvSpPr>
          <p:cNvPr id="9" name="テキスト ボックス 8">
            <a:extLst>
              <a:ext uri="{FF2B5EF4-FFF2-40B4-BE49-F238E27FC236}">
                <a16:creationId xmlns:a16="http://schemas.microsoft.com/office/drawing/2014/main" id="{1CA71E03-1E34-4061-B81B-4742E7791DC7}"/>
              </a:ext>
            </a:extLst>
          </p:cNvPr>
          <p:cNvSpPr txBox="1"/>
          <p:nvPr/>
        </p:nvSpPr>
        <p:spPr>
          <a:xfrm>
            <a:off x="319414" y="684714"/>
            <a:ext cx="7121046" cy="7458452"/>
          </a:xfrm>
          <a:prstGeom prst="rect">
            <a:avLst/>
          </a:prstGeom>
          <a:noFill/>
        </p:spPr>
        <p:txBody>
          <a:bodyPr wrap="square">
            <a:spAutoFit/>
          </a:bodyPr>
          <a:lstStyle/>
          <a:p>
            <a:pPr>
              <a:spcBef>
                <a:spcPts val="750"/>
              </a:spcBef>
              <a:spcAft>
                <a:spcPts val="0"/>
              </a:spcAft>
            </a:pPr>
            <a:r>
              <a:rPr lang="en-US" altLang="ja-JP" sz="1200" kern="100" dirty="0">
                <a:effectLst/>
                <a:latin typeface="+mj-ea"/>
                <a:ea typeface="+mj-ea"/>
                <a:cs typeface="ＭＳ 明朝" panose="02020609040205080304" pitchFamily="17" charset="-128"/>
              </a:rPr>
              <a:t>◎Amazon</a:t>
            </a:r>
            <a:r>
              <a:rPr lang="ja-JP" altLang="ja-JP" sz="1200" kern="100" dirty="0">
                <a:effectLst/>
                <a:latin typeface="+mj-ea"/>
                <a:ea typeface="+mj-ea"/>
                <a:cs typeface="ＭＳ 明朝" panose="02020609040205080304" pitchFamily="17" charset="-128"/>
              </a:rPr>
              <a:t>ビジネスについて</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事前の登録が必要です。利用</a:t>
            </a:r>
            <a:r>
              <a:rPr lang="ja-JP" altLang="en-US" sz="1200" kern="100" dirty="0">
                <a:effectLst/>
                <a:latin typeface="+mj-ea"/>
                <a:ea typeface="+mj-ea"/>
                <a:cs typeface="ＭＳ 明朝" panose="02020609040205080304" pitchFamily="17" charset="-128"/>
              </a:rPr>
              <a:t>を</a:t>
            </a:r>
            <a:r>
              <a:rPr lang="ja-JP" altLang="ja-JP" sz="1200" kern="100" dirty="0">
                <a:effectLst/>
                <a:latin typeface="+mj-ea"/>
                <a:ea typeface="+mj-ea"/>
                <a:cs typeface="ＭＳ 明朝" panose="02020609040205080304" pitchFamily="17" charset="-128"/>
              </a:rPr>
              <a:t>希望</a:t>
            </a:r>
            <a:r>
              <a:rPr lang="ja-JP" altLang="en-US" sz="1200" kern="100" dirty="0">
                <a:effectLst/>
                <a:latin typeface="+mj-ea"/>
                <a:ea typeface="+mj-ea"/>
                <a:cs typeface="ＭＳ 明朝" panose="02020609040205080304" pitchFamily="17" charset="-128"/>
              </a:rPr>
              <a:t>する</a:t>
            </a:r>
            <a:r>
              <a:rPr lang="ja-JP" altLang="ja-JP" sz="1200" kern="100" dirty="0">
                <a:effectLst/>
                <a:latin typeface="+mj-ea"/>
                <a:ea typeface="+mj-ea"/>
                <a:cs typeface="ＭＳ 明朝" panose="02020609040205080304" pitchFamily="17" charset="-128"/>
              </a:rPr>
              <a:t>場合は，研究協力担当の学科担当者</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へ登録するメールアドレスをお知らせ願います。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p>
          <a:p>
            <a:pPr>
              <a:spcBef>
                <a:spcPts val="750"/>
              </a:spcBef>
              <a:spcAft>
                <a:spcPts val="0"/>
              </a:spcAft>
            </a:pPr>
            <a:endParaRPr lang="en-US" altLang="ja-JP" sz="1200" kern="100" dirty="0">
              <a:effectLst/>
              <a:latin typeface="+mj-ea"/>
              <a:ea typeface="+mj-ea"/>
              <a:cs typeface="Times New Roman" panose="02020603050405020304" pitchFamily="18" charset="0"/>
            </a:endParaRPr>
          </a:p>
          <a:p>
            <a:pPr>
              <a:spcBef>
                <a:spcPts val="750"/>
              </a:spcBef>
              <a:spcAft>
                <a:spcPts val="0"/>
              </a:spcAft>
            </a:pPr>
            <a:endParaRPr lang="en-US" altLang="ja-JP" sz="1200" kern="100" dirty="0">
              <a:latin typeface="+mj-ea"/>
              <a:ea typeface="+mj-ea"/>
              <a:cs typeface="Times New Roman" panose="02020603050405020304" pitchFamily="18" charset="0"/>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ソロエルアリーナ（アスクル</a:t>
            </a: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テクノル）について</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effectLst/>
              <a:latin typeface="+mj-ea"/>
              <a:ea typeface="+mj-ea"/>
              <a:cs typeface="Times New Roman" panose="02020603050405020304" pitchFamily="18" charset="0"/>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事前登録が必要です。</a:t>
            </a:r>
            <a:r>
              <a:rPr lang="ja-JP" altLang="ja-JP" sz="1200" kern="100" dirty="0">
                <a:latin typeface="+mj-ea"/>
                <a:cs typeface="ＭＳ 明朝" panose="02020609040205080304" pitchFamily="17" charset="-128"/>
              </a:rPr>
              <a:t>利用</a:t>
            </a:r>
            <a:r>
              <a:rPr lang="ja-JP" altLang="en-US" sz="1200" kern="100" dirty="0">
                <a:latin typeface="+mj-ea"/>
                <a:cs typeface="ＭＳ 明朝" panose="02020609040205080304" pitchFamily="17" charset="-128"/>
              </a:rPr>
              <a:t>を</a:t>
            </a:r>
            <a:r>
              <a:rPr lang="ja-JP" altLang="ja-JP" sz="1200" kern="100" dirty="0">
                <a:latin typeface="+mj-ea"/>
                <a:cs typeface="ＭＳ 明朝" panose="02020609040205080304" pitchFamily="17" charset="-128"/>
              </a:rPr>
              <a:t>希望</a:t>
            </a:r>
            <a:r>
              <a:rPr lang="ja-JP" altLang="en-US" sz="1200" kern="100" dirty="0">
                <a:latin typeface="+mj-ea"/>
                <a:cs typeface="ＭＳ 明朝" panose="02020609040205080304" pitchFamily="17" charset="-128"/>
              </a:rPr>
              <a:t>する</a:t>
            </a:r>
            <a:r>
              <a:rPr lang="ja-JP" altLang="ja-JP" sz="1200" kern="100" dirty="0">
                <a:effectLst/>
                <a:latin typeface="+mj-ea"/>
                <a:ea typeface="+mj-ea"/>
                <a:cs typeface="ＭＳ 明朝" panose="02020609040205080304" pitchFamily="17" charset="-128"/>
              </a:rPr>
              <a:t>場合は，研究協力担当の学科担当者へ</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連絡ください。</a:t>
            </a:r>
            <a:endParaRPr lang="ja-JP" altLang="ja-JP" sz="1200" kern="100" dirty="0">
              <a:effectLst/>
              <a:latin typeface="+mj-ea"/>
              <a:ea typeface="+mj-ea"/>
              <a:cs typeface="Times New Roman" panose="02020603050405020304" pitchFamily="18" charset="0"/>
            </a:endParaRPr>
          </a:p>
          <a:p>
            <a:pPr>
              <a:spcBef>
                <a:spcPts val="750"/>
              </a:spcBef>
              <a:spcAft>
                <a:spcPts val="0"/>
              </a:spcAft>
            </a:pP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ホームセンターで使用出来る掛売専用カードについて</a:t>
            </a:r>
            <a:r>
              <a:rPr lang="ja-JP" altLang="en-US" sz="1200" kern="100" dirty="0">
                <a:latin typeface="+mj-ea"/>
                <a:ea typeface="+mj-ea"/>
                <a:cs typeface="ＭＳ 明朝" panose="02020609040205080304" pitchFamily="17" charset="-128"/>
              </a:rPr>
              <a:t>　　</a:t>
            </a: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en-US" sz="1200" kern="100" dirty="0">
                <a:latin typeface="+mj-ea"/>
                <a:ea typeface="+mj-ea"/>
                <a:cs typeface="ＭＳ 明朝" panose="02020609040205080304" pitchFamily="17" charset="-128"/>
              </a:rPr>
              <a:t>　　　　　　　　　　　　　　　　　　　総務グループ総務担当</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ホームセンターで使用出来る掛売専用カードがあります。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①　サンデー　</a:t>
            </a:r>
            <a:r>
              <a:rPr lang="en-US" altLang="ja-JP" sz="1200" kern="100" dirty="0">
                <a:solidFill>
                  <a:srgbClr val="0000CC"/>
                </a:solidFill>
                <a:effectLst/>
                <a:latin typeface="+mj-ea"/>
                <a:ea typeface="+mj-ea"/>
                <a:cs typeface="ＭＳ 明朝" panose="02020609040205080304" pitchFamily="17" charset="-128"/>
                <a:hlinkClick r:id="rId3">
                  <a:extLst>
                    <a:ext uri="{A12FA001-AC4F-418D-AE19-62706E023703}">
                      <ahyp:hlinkClr xmlns:ahyp="http://schemas.microsoft.com/office/drawing/2018/hyperlinkcolor" val="tx"/>
                    </a:ext>
                  </a:extLst>
                </a:hlinkClick>
              </a:rPr>
              <a:t>https://www.sunday.co.jp/</a:t>
            </a:r>
            <a:endParaRPr lang="ja-JP" altLang="ja-JP" sz="1200" kern="100" dirty="0">
              <a:solidFill>
                <a:srgbClr val="0000CC"/>
              </a:solidFill>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②　</a:t>
            </a:r>
            <a:r>
              <a:rPr lang="en-US" altLang="ja-JP" sz="1200" kern="100" dirty="0">
                <a:effectLst/>
                <a:latin typeface="+mj-ea"/>
                <a:ea typeface="+mj-ea"/>
                <a:cs typeface="ＭＳ 明朝" panose="02020609040205080304" pitchFamily="17" charset="-128"/>
              </a:rPr>
              <a:t>DCM</a:t>
            </a:r>
            <a:r>
              <a:rPr lang="ja-JP" altLang="ja-JP" sz="1200" kern="100" dirty="0">
                <a:effectLst/>
                <a:latin typeface="+mj-ea"/>
                <a:ea typeface="+mj-ea"/>
                <a:cs typeface="ＭＳ 明朝" panose="02020609040205080304" pitchFamily="17" charset="-128"/>
              </a:rPr>
              <a:t>サンワ　</a:t>
            </a:r>
            <a:r>
              <a:rPr lang="en-US" altLang="ja-JP" sz="1200" kern="100" dirty="0">
                <a:solidFill>
                  <a:srgbClr val="0000CC"/>
                </a:solidFill>
                <a:effectLst/>
                <a:latin typeface="+mj-ea"/>
                <a:ea typeface="+mj-ea"/>
                <a:cs typeface="ＭＳ 明朝" panose="02020609040205080304" pitchFamily="17" charset="-128"/>
                <a:hlinkClick r:id="rId4">
                  <a:extLst>
                    <a:ext uri="{A12FA001-AC4F-418D-AE19-62706E023703}">
                      <ahyp:hlinkClr xmlns:ahyp="http://schemas.microsoft.com/office/drawing/2018/hyperlinkcolor" val="tx"/>
                    </a:ext>
                  </a:extLst>
                </a:hlinkClick>
              </a:rPr>
              <a:t>https://www.dcm-hc.co.jp/sanwa/</a:t>
            </a:r>
            <a:endParaRPr lang="ja-JP" altLang="ja-JP" sz="1200" kern="100" dirty="0">
              <a:solidFill>
                <a:srgbClr val="0000CC"/>
              </a:solidFill>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③　</a:t>
            </a:r>
            <a:r>
              <a:rPr lang="en-US" altLang="ja-JP" sz="1200" kern="100" dirty="0">
                <a:effectLst/>
                <a:latin typeface="+mj-ea"/>
                <a:ea typeface="+mj-ea"/>
                <a:cs typeface="ＭＳ 明朝" panose="02020609040205080304" pitchFamily="17" charset="-128"/>
              </a:rPr>
              <a:t>DCM</a:t>
            </a:r>
            <a:r>
              <a:rPr lang="ja-JP" altLang="ja-JP" sz="1200" kern="100" dirty="0">
                <a:effectLst/>
                <a:latin typeface="+mj-ea"/>
                <a:ea typeface="+mj-ea"/>
                <a:cs typeface="ＭＳ 明朝" panose="02020609040205080304" pitchFamily="17" charset="-128"/>
              </a:rPr>
              <a:t>ホーマック　</a:t>
            </a:r>
            <a:r>
              <a:rPr lang="en-US" altLang="ja-JP" sz="1200" kern="100" dirty="0">
                <a:solidFill>
                  <a:srgbClr val="0000CC"/>
                </a:solidFill>
                <a:effectLst/>
                <a:latin typeface="+mj-ea"/>
                <a:ea typeface="+mj-ea"/>
                <a:cs typeface="ＭＳ 明朝" panose="02020609040205080304" pitchFamily="17" charset="-128"/>
                <a:hlinkClick r:id="rId5">
                  <a:extLst>
                    <a:ext uri="{A12FA001-AC4F-418D-AE19-62706E023703}">
                      <ahyp:hlinkClr xmlns:ahyp="http://schemas.microsoft.com/office/drawing/2018/hyperlinkcolor" val="tx"/>
                    </a:ext>
                  </a:extLst>
                </a:hlinkClick>
              </a:rPr>
              <a:t>https://www.dcm-hc.co.jp/homac/</a:t>
            </a:r>
            <a:endParaRPr lang="ja-JP" altLang="ja-JP" sz="1200" kern="100" dirty="0">
              <a:solidFill>
                <a:srgbClr val="0000CC"/>
              </a:solidFill>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利用される場合は，</a:t>
            </a:r>
            <a:r>
              <a:rPr lang="en-US" altLang="ja-JP" sz="1200" kern="100" dirty="0">
                <a:effectLst/>
                <a:latin typeface="+mj-ea"/>
                <a:ea typeface="+mj-ea"/>
                <a:cs typeface="ＭＳ 明朝" panose="02020609040205080304" pitchFamily="17" charset="-128"/>
              </a:rPr>
              <a:t>1F</a:t>
            </a:r>
            <a:r>
              <a:rPr lang="ja-JP" altLang="ja-JP" sz="1200" kern="100" dirty="0">
                <a:effectLst/>
                <a:latin typeface="+mj-ea"/>
                <a:ea typeface="+mj-ea"/>
                <a:cs typeface="ＭＳ 明朝" panose="02020609040205080304" pitchFamily="17" charset="-128"/>
              </a:rPr>
              <a:t>事務室（総務担当）にお申し出ください。</a:t>
            </a:r>
            <a:endParaRPr lang="ja-JP" altLang="ja-JP" sz="1200" kern="100" dirty="0">
              <a:effectLst/>
              <a:latin typeface="+mj-ea"/>
              <a:ea typeface="+mj-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7AF6E410-8C73-48C8-8F0A-C5EA52BA4E9C}"/>
              </a:ext>
            </a:extLst>
          </p:cNvPr>
          <p:cNvSpPr txBox="1"/>
          <p:nvPr/>
        </p:nvSpPr>
        <p:spPr>
          <a:xfrm>
            <a:off x="3190899" y="805725"/>
            <a:ext cx="3460421" cy="452111"/>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学科担当者</a:t>
            </a:r>
            <a:endParaRPr kumimoji="1" lang="en-US" altLang="ja-JP" sz="1200" dirty="0">
              <a:latin typeface="+mj-ea"/>
              <a:ea typeface="+mj-ea"/>
            </a:endParaRPr>
          </a:p>
          <a:p>
            <a:r>
              <a:rPr kumimoji="1" lang="ja-JP" altLang="en-US" sz="1138" dirty="0"/>
              <a:t>　</a:t>
            </a:r>
          </a:p>
        </p:txBody>
      </p:sp>
      <p:sp>
        <p:nvSpPr>
          <p:cNvPr id="11" name="テキスト ボックス 10">
            <a:extLst>
              <a:ext uri="{FF2B5EF4-FFF2-40B4-BE49-F238E27FC236}">
                <a16:creationId xmlns:a16="http://schemas.microsoft.com/office/drawing/2014/main" id="{DE11F12C-EB5D-4650-AE1A-6BF0D5FCB321}"/>
              </a:ext>
            </a:extLst>
          </p:cNvPr>
          <p:cNvSpPr txBox="1"/>
          <p:nvPr/>
        </p:nvSpPr>
        <p:spPr>
          <a:xfrm>
            <a:off x="3190899" y="3273205"/>
            <a:ext cx="3460421" cy="452111"/>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学科担当者</a:t>
            </a:r>
            <a:endParaRPr kumimoji="1" lang="en-US" altLang="ja-JP" sz="1200" dirty="0">
              <a:latin typeface="+mj-ea"/>
              <a:ea typeface="+mj-ea"/>
            </a:endParaRPr>
          </a:p>
          <a:p>
            <a:r>
              <a:rPr kumimoji="1" lang="ja-JP" altLang="en-US" sz="1138" dirty="0"/>
              <a:t>　</a:t>
            </a:r>
          </a:p>
        </p:txBody>
      </p:sp>
      <p:sp>
        <p:nvSpPr>
          <p:cNvPr id="12" name="スライド番号プレースホルダー 3">
            <a:extLst>
              <a:ext uri="{FF2B5EF4-FFF2-40B4-BE49-F238E27FC236}">
                <a16:creationId xmlns:a16="http://schemas.microsoft.com/office/drawing/2014/main" id="{7F03E9B3-D81B-40B5-AA9E-72802F638347}"/>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32</a:t>
            </a:r>
          </a:p>
        </p:txBody>
      </p:sp>
    </p:spTree>
    <p:extLst>
      <p:ext uri="{BB962C8B-B14F-4D97-AF65-F5344CB8AC3E}">
        <p14:creationId xmlns:p14="http://schemas.microsoft.com/office/powerpoint/2010/main" val="225018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6" y="196551"/>
            <a:ext cx="2301080" cy="369510"/>
          </a:xfrm>
        </p:spPr>
        <p:txBody>
          <a:bodyPr>
            <a:normAutofit fontScale="90000"/>
          </a:bodyPr>
          <a:lstStyle/>
          <a:p>
            <a:r>
              <a:rPr lang="ja-JP" altLang="en-US" sz="2200" dirty="0"/>
              <a:t>予算・会計</a:t>
            </a:r>
            <a:br>
              <a:rPr lang="ja-JP" altLang="ja-JP" dirty="0"/>
            </a:br>
            <a:endParaRPr kumimoji="1" lang="ja-JP" altLang="en-US" dirty="0"/>
          </a:p>
        </p:txBody>
      </p:sp>
      <p:sp>
        <p:nvSpPr>
          <p:cNvPr id="11" name="テキスト ボックス 10">
            <a:extLst>
              <a:ext uri="{FF2B5EF4-FFF2-40B4-BE49-F238E27FC236}">
                <a16:creationId xmlns:a16="http://schemas.microsoft.com/office/drawing/2014/main" id="{6D4E5C91-47F1-4A50-AE49-D56262AF47D9}"/>
              </a:ext>
            </a:extLst>
          </p:cNvPr>
          <p:cNvSpPr txBox="1"/>
          <p:nvPr/>
        </p:nvSpPr>
        <p:spPr>
          <a:xfrm>
            <a:off x="194152" y="652183"/>
            <a:ext cx="7446724" cy="2575064"/>
          </a:xfrm>
          <a:prstGeom prst="rect">
            <a:avLst/>
          </a:prstGeom>
          <a:noFill/>
        </p:spPr>
        <p:txBody>
          <a:bodyPr wrap="square">
            <a:spAutoFit/>
          </a:bodyPr>
          <a:lstStyle/>
          <a:p>
            <a:pPr>
              <a:spcBef>
                <a:spcPts val="750"/>
              </a:spcBef>
              <a:spcAft>
                <a:spcPts val="0"/>
              </a:spcAft>
            </a:pPr>
            <a:r>
              <a:rPr lang="ja-JP" altLang="ja-JP" sz="1200" kern="100" dirty="0">
                <a:effectLst/>
                <a:latin typeface="+mj-ea"/>
                <a:ea typeface="+mj-ea"/>
                <a:cs typeface="ＭＳ 明朝" panose="02020609040205080304" pitchFamily="17" charset="-128"/>
              </a:rPr>
              <a:t>◎物品購入について</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a:t>
            </a: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契約</a:t>
            </a:r>
            <a:r>
              <a:rPr lang="en-US" altLang="ja-JP" sz="1200" u="sng" kern="100" dirty="0">
                <a:effectLst/>
                <a:latin typeface="+mj-ea"/>
                <a:ea typeface="+mj-ea"/>
                <a:cs typeface="ＭＳ 明朝" panose="02020609040205080304" pitchFamily="17" charset="-128"/>
              </a:rPr>
              <a:t>100</a:t>
            </a:r>
            <a:r>
              <a:rPr lang="ja-JP" altLang="ja-JP" sz="1200" u="sng" kern="100" dirty="0">
                <a:effectLst/>
                <a:latin typeface="+mj-ea"/>
                <a:ea typeface="+mj-ea"/>
                <a:cs typeface="ＭＳ 明朝" panose="02020609040205080304" pitchFamily="17" charset="-128"/>
              </a:rPr>
              <a:t>万円以下</a:t>
            </a:r>
            <a:r>
              <a:rPr lang="ja-JP" altLang="ja-JP" sz="1200" kern="100" dirty="0">
                <a:effectLst/>
                <a:latin typeface="+mj-ea"/>
                <a:ea typeface="+mj-ea"/>
                <a:cs typeface="ＭＳ 明朝" panose="02020609040205080304" pitchFamily="17" charset="-128"/>
              </a:rPr>
              <a:t>であれば，教員から業者へ直接発注が可能です。（教員等発注）</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・支払い方法は，大学から業者への請求書受領後の翌月末払い（後払い）が原則です。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・物品納品後は必ず物品・検収センター（内線</a:t>
            </a:r>
            <a:r>
              <a:rPr lang="en-US" altLang="ja-JP" sz="1200" kern="100" dirty="0">
                <a:effectLst/>
                <a:latin typeface="+mj-ea"/>
                <a:ea typeface="+mj-ea"/>
                <a:cs typeface="ＭＳ 明朝" panose="02020609040205080304" pitchFamily="17" charset="-128"/>
              </a:rPr>
              <a:t>3764</a:t>
            </a:r>
            <a:r>
              <a:rPr lang="ja-JP" altLang="ja-JP" sz="1200" kern="100" dirty="0">
                <a:effectLst/>
                <a:latin typeface="+mj-ea"/>
                <a:ea typeface="+mj-ea"/>
                <a:cs typeface="ＭＳ 明朝" panose="02020609040205080304" pitchFamily="17" charset="-128"/>
              </a:rPr>
              <a:t>）において検収を受けてください。</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・納品書にサインをして，研究協力　各学科担当者へ財源を指定のうえ</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提出ください。</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solidFill>
                  <a:srgbClr val="FF0000"/>
                </a:solidFill>
                <a:effectLst/>
                <a:latin typeface="+mj-ea"/>
                <a:ea typeface="+mj-ea"/>
                <a:cs typeface="ＭＳ 明朝" panose="02020609040205080304" pitchFamily="17" charset="-128"/>
              </a:rPr>
              <a:t>月末提出締切厳守！</a:t>
            </a:r>
            <a:endParaRPr lang="ja-JP" altLang="ja-JP" sz="1200" kern="100" dirty="0">
              <a:solidFill>
                <a:srgbClr val="FF0000"/>
              </a:solidFill>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詳しくは「教員等発注マニュアル」を</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確認ください。</a:t>
            </a:r>
            <a:endParaRPr lang="ja-JP" altLang="en-US" sz="1000" strike="dblStrike" dirty="0">
              <a:latin typeface="+mj-ea"/>
              <a:ea typeface="+mj-ea"/>
            </a:endParaRPr>
          </a:p>
        </p:txBody>
      </p:sp>
      <p:sp>
        <p:nvSpPr>
          <p:cNvPr id="12" name="テキスト ボックス 11">
            <a:extLst>
              <a:ext uri="{FF2B5EF4-FFF2-40B4-BE49-F238E27FC236}">
                <a16:creationId xmlns:a16="http://schemas.microsoft.com/office/drawing/2014/main" id="{B4EC5F92-16AD-42A1-8725-95F71A36309F}"/>
              </a:ext>
            </a:extLst>
          </p:cNvPr>
          <p:cNvSpPr txBox="1"/>
          <p:nvPr/>
        </p:nvSpPr>
        <p:spPr>
          <a:xfrm>
            <a:off x="2426811" y="652183"/>
            <a:ext cx="3460421" cy="452111"/>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学科担当者</a:t>
            </a:r>
            <a:endParaRPr kumimoji="1" lang="en-US" altLang="ja-JP" sz="1200" dirty="0">
              <a:latin typeface="+mj-ea"/>
              <a:ea typeface="+mj-ea"/>
            </a:endParaRPr>
          </a:p>
          <a:p>
            <a:r>
              <a:rPr kumimoji="1" lang="ja-JP" altLang="en-US" sz="1138" dirty="0"/>
              <a:t>　</a:t>
            </a:r>
          </a:p>
        </p:txBody>
      </p:sp>
      <p:sp>
        <p:nvSpPr>
          <p:cNvPr id="13" name="テキスト ボックス 12">
            <a:extLst>
              <a:ext uri="{FF2B5EF4-FFF2-40B4-BE49-F238E27FC236}">
                <a16:creationId xmlns:a16="http://schemas.microsoft.com/office/drawing/2014/main" id="{E0D74A59-287B-48E3-810E-CBB70FCF9080}"/>
              </a:ext>
            </a:extLst>
          </p:cNvPr>
          <p:cNvSpPr txBox="1"/>
          <p:nvPr/>
        </p:nvSpPr>
        <p:spPr>
          <a:xfrm>
            <a:off x="194152" y="3361497"/>
            <a:ext cx="8545882" cy="5734903"/>
          </a:xfrm>
          <a:prstGeom prst="rect">
            <a:avLst/>
          </a:prstGeom>
          <a:noFill/>
        </p:spPr>
        <p:txBody>
          <a:bodyPr wrap="square">
            <a:spAutoFit/>
          </a:bodyPr>
          <a:lstStyle/>
          <a:p>
            <a:pPr>
              <a:spcBef>
                <a:spcPts val="750"/>
              </a:spcBef>
              <a:spcAft>
                <a:spcPts val="0"/>
              </a:spcAft>
            </a:pPr>
            <a:r>
              <a:rPr lang="ja-JP" altLang="ja-JP" sz="1200" kern="100" dirty="0">
                <a:effectLst/>
                <a:latin typeface="+mj-ea"/>
                <a:ea typeface="+mj-ea"/>
                <a:cs typeface="ＭＳ 明朝" panose="02020609040205080304" pitchFamily="17" charset="-128"/>
              </a:rPr>
              <a:t>以下のものを支払･購入する際は</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注意ください！</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〇金券類</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受払簿で数量の管理が必要なため，事前に研究協力担当へ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相談ください。</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〇食品・研究用生物</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購入できますが，検収センターでの検収が必修となります。</a:t>
            </a:r>
            <a:endParaRPr lang="en-US" altLang="ja-JP" sz="1200" kern="100" dirty="0">
              <a:effectLst/>
              <a:latin typeface="+mj-ea"/>
              <a:ea typeface="+mj-ea"/>
              <a:cs typeface="ＭＳ 明朝" panose="02020609040205080304" pitchFamily="17" charset="-128"/>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時間外納品の場合で，すぐ使用される場合は，写真が必要（写真検収のため）です。</a:t>
            </a:r>
            <a:endParaRPr lang="en-US" altLang="ja-JP" sz="1200" kern="100" dirty="0">
              <a:latin typeface="+mj-ea"/>
              <a:ea typeface="+mj-ea"/>
              <a:cs typeface="Times New Roman" panose="02020603050405020304" pitchFamily="18" charset="0"/>
            </a:endParaRPr>
          </a:p>
          <a:p>
            <a:pPr marL="141605">
              <a:spcBef>
                <a:spcPts val="750"/>
              </a:spcBef>
              <a:spcAft>
                <a:spcPts val="0"/>
              </a:spcAft>
            </a:pP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〇名刺</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en-US" sz="1200" kern="100" dirty="0">
                <a:effectLst/>
                <a:latin typeface="+mj-ea"/>
                <a:ea typeface="+mj-ea"/>
                <a:cs typeface="Times New Roman" panose="02020603050405020304" pitchFamily="18" charset="0"/>
              </a:rPr>
              <a:t>　</a:t>
            </a:r>
            <a:r>
              <a:rPr lang="ja-JP" altLang="ja-JP" sz="1200" kern="100" dirty="0">
                <a:effectLst/>
                <a:latin typeface="+mj-ea"/>
                <a:ea typeface="+mj-ea"/>
                <a:cs typeface="ＭＳ 明朝" panose="02020609040205080304" pitchFamily="17" charset="-128"/>
              </a:rPr>
              <a:t>「弘前大学農学生命科学部における名刺作成に関する申合せ」２項に該当する</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場合は購入可能です。</a:t>
            </a: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ja-JP" altLang="ja-JP" sz="1200" kern="100" dirty="0">
                <a:effectLst/>
                <a:latin typeface="+mj-ea"/>
                <a:ea typeface="+mj-ea"/>
                <a:cs typeface="ＭＳ 明朝" panose="02020609040205080304" pitchFamily="17" charset="-128"/>
              </a:rPr>
              <a:t>「弘前大学農学生命科学部における名刺作成に関する申合せ」２項抜粋</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２　校費による名刺の作成は，次の各号に定める場合に限り認めるものとする。</a:t>
            </a:r>
            <a:endParaRPr lang="en-US" altLang="ja-JP" sz="1200" kern="100" dirty="0">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（１）本学部学部長，本学部副学部長，評議員，本学部学部長特別補佐，</a:t>
            </a:r>
            <a:endParaRPr lang="en-US" altLang="ja-JP" sz="1200" kern="100" dirty="0">
              <a:effectLst/>
              <a:latin typeface="+mj-ea"/>
              <a:ea typeface="+mj-ea"/>
              <a:cs typeface="ＭＳ 明朝" panose="02020609040205080304" pitchFamily="17" charset="-128"/>
            </a:endParaRPr>
          </a:p>
          <a:p>
            <a:pPr marL="141605">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本学部運営会議委員，本学部附属教育研究施設長，本学部学科長及び</a:t>
            </a:r>
            <a:endParaRPr lang="en-US" altLang="ja-JP" sz="1200" kern="100" dirty="0">
              <a:effectLst/>
              <a:latin typeface="+mj-ea"/>
              <a:ea typeface="+mj-ea"/>
              <a:cs typeface="ＭＳ 明朝" panose="02020609040205080304" pitchFamily="17" charset="-128"/>
            </a:endParaRPr>
          </a:p>
          <a:p>
            <a:pPr marL="141605">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本学部学生就職支援委員会委員長の職にある場合</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（２）広報活動等を行う場合で，特に本学部学部長が必要と認める場合</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en-US" altLang="ja-JP" sz="1200" kern="100" dirty="0">
                <a:effectLst/>
                <a:latin typeface="+mj-ea"/>
                <a:ea typeface="+mj-ea"/>
                <a:cs typeface="ＭＳ 明朝" panose="02020609040205080304" pitchFamily="17" charset="-128"/>
              </a:rPr>
              <a:t> </a:t>
            </a:r>
            <a:endParaRPr lang="en-US" altLang="ja-JP" sz="1200" kern="100" dirty="0">
              <a:effectLst/>
              <a:latin typeface="+mj-ea"/>
              <a:ea typeface="+mj-ea"/>
              <a:cs typeface="Times New Roman" panose="02020603050405020304" pitchFamily="18" charset="0"/>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また</a:t>
            </a:r>
            <a:r>
              <a:rPr lang="ja-JP" altLang="en-US" sz="1200" kern="100" dirty="0">
                <a:effectLst/>
                <a:latin typeface="+mj-ea"/>
                <a:ea typeface="+mj-ea"/>
                <a:cs typeface="ＭＳ 明朝" panose="02020609040205080304" pitchFamily="17" charset="-128"/>
              </a:rPr>
              <a:t>，第</a:t>
            </a:r>
            <a:r>
              <a:rPr lang="ja-JP" altLang="ja-JP" sz="1200" kern="100" dirty="0">
                <a:effectLst/>
                <a:latin typeface="+mj-ea"/>
                <a:ea typeface="+mj-ea"/>
                <a:cs typeface="ＭＳ 明朝" panose="02020609040205080304" pitchFamily="17" charset="-128"/>
              </a:rPr>
              <a:t>２項第２号に該当し作成を希望する者は，様式を作成し，学部長の</a:t>
            </a: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許可を得る必要がありますので</a:t>
            </a:r>
            <a:r>
              <a:rPr lang="ja-JP" altLang="en-US"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総務担当へ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相談ください。</a:t>
            </a:r>
            <a:endParaRPr lang="ja-JP" altLang="ja-JP" sz="1200" kern="100" dirty="0">
              <a:effectLst/>
              <a:latin typeface="+mj-ea"/>
              <a:ea typeface="+mj-ea"/>
              <a:cs typeface="Times New Roman" panose="02020603050405020304" pitchFamily="18" charset="0"/>
            </a:endParaRPr>
          </a:p>
        </p:txBody>
      </p:sp>
      <p:sp>
        <p:nvSpPr>
          <p:cNvPr id="14" name="スライド番号プレースホルダー 3">
            <a:extLst>
              <a:ext uri="{FF2B5EF4-FFF2-40B4-BE49-F238E27FC236}">
                <a16:creationId xmlns:a16="http://schemas.microsoft.com/office/drawing/2014/main" id="{0B5AC09F-683B-4F58-AE10-829FE82DECE6}"/>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33</a:t>
            </a:r>
          </a:p>
        </p:txBody>
      </p:sp>
    </p:spTree>
    <p:extLst>
      <p:ext uri="{BB962C8B-B14F-4D97-AF65-F5344CB8AC3E}">
        <p14:creationId xmlns:p14="http://schemas.microsoft.com/office/powerpoint/2010/main" val="1646978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6" y="196551"/>
            <a:ext cx="2259805" cy="369510"/>
          </a:xfrm>
        </p:spPr>
        <p:txBody>
          <a:bodyPr>
            <a:normAutofit fontScale="90000"/>
          </a:bodyPr>
          <a:lstStyle/>
          <a:p>
            <a:r>
              <a:rPr lang="ja-JP" altLang="en-US" sz="2200" dirty="0"/>
              <a:t>予算・会計</a:t>
            </a:r>
            <a:br>
              <a:rPr lang="ja-JP" altLang="ja-JP" dirty="0"/>
            </a:br>
            <a:endParaRPr kumimoji="1" lang="ja-JP" altLang="en-US" dirty="0"/>
          </a:p>
        </p:txBody>
      </p:sp>
      <p:sp>
        <p:nvSpPr>
          <p:cNvPr id="9" name="テキスト ボックス 8">
            <a:extLst>
              <a:ext uri="{FF2B5EF4-FFF2-40B4-BE49-F238E27FC236}">
                <a16:creationId xmlns:a16="http://schemas.microsoft.com/office/drawing/2014/main" id="{CE86F016-1890-4009-94C3-12DC5509DC92}"/>
              </a:ext>
            </a:extLst>
          </p:cNvPr>
          <p:cNvSpPr txBox="1"/>
          <p:nvPr/>
        </p:nvSpPr>
        <p:spPr>
          <a:xfrm>
            <a:off x="191699" y="807433"/>
            <a:ext cx="7987797" cy="2862322"/>
          </a:xfrm>
          <a:prstGeom prst="rect">
            <a:avLst/>
          </a:prstGeom>
          <a:noFill/>
        </p:spPr>
        <p:txBody>
          <a:bodyPr wrap="square">
            <a:spAutoFit/>
          </a:bodyPr>
          <a:lstStyle/>
          <a:p>
            <a:pPr>
              <a:spcBef>
                <a:spcPts val="750"/>
              </a:spcBef>
              <a:spcAft>
                <a:spcPts val="0"/>
              </a:spcAft>
            </a:pPr>
            <a:r>
              <a:rPr lang="ja-JP" altLang="ja-JP" sz="1200" kern="100" dirty="0">
                <a:effectLst/>
                <a:latin typeface="+mj-ea"/>
                <a:ea typeface="+mj-ea"/>
                <a:cs typeface="ＭＳ 明朝" panose="02020609040205080304" pitchFamily="17" charset="-128"/>
              </a:rPr>
              <a:t>〇設備修繕や荷物配送の役務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検収不可，完了報告書のないものは作業前後の写真が必要な場合があります。</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〇リサイクルペーパー</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全学で契約（単価契約）している業者へ依頼することができます。</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研究協力・各学科担当者にお声がけください。</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〇</a:t>
            </a:r>
            <a:r>
              <a:rPr lang="en-US" altLang="ja-JP" sz="1200" kern="100" dirty="0">
                <a:effectLst/>
                <a:latin typeface="+mj-ea"/>
                <a:ea typeface="+mj-ea"/>
                <a:cs typeface="ＭＳ 明朝" panose="02020609040205080304" pitchFamily="17" charset="-128"/>
              </a:rPr>
              <a:t>WEB</a:t>
            </a:r>
            <a:r>
              <a:rPr lang="ja-JP" altLang="ja-JP" sz="1200" kern="100" dirty="0">
                <a:effectLst/>
                <a:latin typeface="+mj-ea"/>
                <a:ea typeface="+mj-ea"/>
                <a:cs typeface="ＭＳ 明朝" panose="02020609040205080304" pitchFamily="17" charset="-128"/>
              </a:rPr>
              <a:t>発注</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　大学でアカウント管理を行っている業者もあります。発注前に一度</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相談</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ください。</a:t>
            </a:r>
            <a:endParaRPr lang="ja-JP" altLang="ja-JP" sz="1200" kern="100" dirty="0">
              <a:effectLst/>
              <a:latin typeface="+mj-ea"/>
              <a:ea typeface="+mj-ea"/>
              <a:cs typeface="Times New Roman" panose="02020603050405020304" pitchFamily="18" charset="0"/>
            </a:endParaRPr>
          </a:p>
        </p:txBody>
      </p:sp>
      <p:sp>
        <p:nvSpPr>
          <p:cNvPr id="5" name="スライド番号プレースホルダー 3">
            <a:extLst>
              <a:ext uri="{FF2B5EF4-FFF2-40B4-BE49-F238E27FC236}">
                <a16:creationId xmlns:a16="http://schemas.microsoft.com/office/drawing/2014/main" id="{750EC537-C04E-4C4B-9FCC-A6C6793C1246}"/>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34</a:t>
            </a:r>
          </a:p>
        </p:txBody>
      </p:sp>
    </p:spTree>
    <p:extLst>
      <p:ext uri="{BB962C8B-B14F-4D97-AF65-F5344CB8AC3E}">
        <p14:creationId xmlns:p14="http://schemas.microsoft.com/office/powerpoint/2010/main" val="2322663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2" y="196551"/>
            <a:ext cx="1868835" cy="369510"/>
          </a:xfrm>
        </p:spPr>
        <p:txBody>
          <a:bodyPr>
            <a:normAutofit fontScale="90000"/>
          </a:bodyPr>
          <a:lstStyle/>
          <a:p>
            <a:r>
              <a:rPr lang="ja-JP" altLang="en-US" sz="2200" dirty="0"/>
              <a:t>予算・会計</a:t>
            </a:r>
            <a:br>
              <a:rPr lang="ja-JP" altLang="ja-JP" dirty="0"/>
            </a:br>
            <a:br>
              <a:rPr lang="en-US" altLang="ja-JP" sz="1200" dirty="0"/>
            </a:br>
            <a:endParaRPr kumimoji="1" lang="ja-JP" altLang="en-US" dirty="0"/>
          </a:p>
        </p:txBody>
      </p:sp>
      <p:sp>
        <p:nvSpPr>
          <p:cNvPr id="5" name="Rectangle 3">
            <a:extLst>
              <a:ext uri="{FF2B5EF4-FFF2-40B4-BE49-F238E27FC236}">
                <a16:creationId xmlns:a16="http://schemas.microsoft.com/office/drawing/2014/main" id="{776B67E9-61C7-4649-9005-646CCC08555C}"/>
              </a:ext>
            </a:extLst>
          </p:cNvPr>
          <p:cNvSpPr>
            <a:spLocks noChangeArrowheads="1"/>
          </p:cNvSpPr>
          <p:nvPr/>
        </p:nvSpPr>
        <p:spPr bwMode="auto">
          <a:xfrm>
            <a:off x="0" y="35433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テキスト ボックス 8">
            <a:extLst>
              <a:ext uri="{FF2B5EF4-FFF2-40B4-BE49-F238E27FC236}">
                <a16:creationId xmlns:a16="http://schemas.microsoft.com/office/drawing/2014/main" id="{E23F28EC-93C2-4CC5-8BD0-B8223D2CF67D}"/>
              </a:ext>
            </a:extLst>
          </p:cNvPr>
          <p:cNvSpPr txBox="1"/>
          <p:nvPr/>
        </p:nvSpPr>
        <p:spPr>
          <a:xfrm>
            <a:off x="169100" y="667910"/>
            <a:ext cx="5442560" cy="5304016"/>
          </a:xfrm>
          <a:prstGeom prst="rect">
            <a:avLst/>
          </a:prstGeom>
          <a:noFill/>
        </p:spPr>
        <p:txBody>
          <a:bodyPr wrap="square">
            <a:spAutoFit/>
          </a:bodyPr>
          <a:lstStyle/>
          <a:p>
            <a:pPr algn="just">
              <a:spcAft>
                <a:spcPts val="0"/>
              </a:spcAft>
            </a:pPr>
            <a:r>
              <a:rPr lang="ja-JP" altLang="ja-JP" sz="1200" kern="100" dirty="0">
                <a:effectLst/>
                <a:latin typeface="+mj-ea"/>
                <a:ea typeface="+mj-ea"/>
                <a:cs typeface="ＭＳ 明朝" panose="02020609040205080304" pitchFamily="17" charset="-128"/>
              </a:rPr>
              <a:t>◎本学と初めて取引を行う事業者について</a:t>
            </a:r>
            <a:r>
              <a:rPr lang="ja-JP" altLang="en-US" sz="1200" kern="100" dirty="0">
                <a:effectLst/>
                <a:latin typeface="+mj-ea"/>
                <a:ea typeface="+mj-ea"/>
                <a:cs typeface="ＭＳ 明朝" panose="02020609040205080304" pitchFamily="17" charset="-128"/>
              </a:rPr>
              <a:t>　　</a:t>
            </a:r>
            <a:endParaRPr lang="en-US" altLang="ja-JP" sz="1200" kern="100" dirty="0">
              <a:effectLst/>
              <a:latin typeface="+mj-ea"/>
              <a:ea typeface="+mj-ea"/>
              <a:cs typeface="ＭＳ 明朝" panose="02020609040205080304" pitchFamily="17" charset="-128"/>
            </a:endParaRPr>
          </a:p>
          <a:p>
            <a:pPr algn="just">
              <a:spcAft>
                <a:spcPts val="0"/>
              </a:spcAft>
            </a:pPr>
            <a:endParaRPr lang="en-US" altLang="ja-JP" sz="1200" kern="100" dirty="0">
              <a:latin typeface="+mj-ea"/>
              <a:ea typeface="+mj-ea"/>
              <a:cs typeface="ＭＳ 明朝" panose="02020609040205080304" pitchFamily="17" charset="-128"/>
            </a:endParaRPr>
          </a:p>
          <a:p>
            <a:pPr algn="just">
              <a:spcBef>
                <a:spcPts val="750"/>
              </a:spcBef>
              <a:spcAft>
                <a:spcPts val="0"/>
              </a:spcAft>
            </a:pPr>
            <a:endParaRPr lang="ja-JP" altLang="ja-JP" sz="1200" kern="100" dirty="0">
              <a:effectLst/>
              <a:latin typeface="+mj-ea"/>
              <a:ea typeface="+mj-ea"/>
              <a:cs typeface="Times New Roman" panose="02020603050405020304" pitchFamily="18" charset="0"/>
            </a:endParaRPr>
          </a:p>
          <a:p>
            <a:pPr algn="just">
              <a:spcBef>
                <a:spcPts val="750"/>
              </a:spcBef>
              <a:spcAft>
                <a:spcPts val="0"/>
              </a:spcAft>
            </a:pPr>
            <a:r>
              <a:rPr lang="ja-JP" altLang="ja-JP" sz="1200" kern="100" dirty="0">
                <a:effectLst/>
                <a:latin typeface="+mj-ea"/>
                <a:ea typeface="+mj-ea"/>
                <a:cs typeface="ＭＳ 明朝" panose="02020609040205080304" pitchFamily="17" charset="-128"/>
              </a:rPr>
              <a:t>　本学では，研究資金を適正に管理するための実施基準である「研究機関における公的研究費の管理・監査のガイドライン（文部科学大臣決定）」の改正を受け，公的研究費の不正使用防止のより一層の周知徹底を図るため，一部の業種を除き，原則全ての取引先事業者の皆様に誓約書の提出をお願いしています。</a:t>
            </a:r>
            <a:endParaRPr lang="ja-JP" altLang="ja-JP" sz="1200" kern="100" dirty="0">
              <a:effectLst/>
              <a:latin typeface="+mj-ea"/>
              <a:ea typeface="+mj-ea"/>
              <a:cs typeface="Times New Roman" panose="02020603050405020304" pitchFamily="18" charset="0"/>
            </a:endParaRPr>
          </a:p>
          <a:p>
            <a:pPr algn="just">
              <a:spcBef>
                <a:spcPts val="750"/>
              </a:spcBef>
              <a:spcAft>
                <a:spcPts val="0"/>
              </a:spcAft>
            </a:pPr>
            <a:r>
              <a:rPr lang="ja-JP" altLang="ja-JP" sz="1200" kern="100" dirty="0">
                <a:effectLst/>
                <a:latin typeface="+mj-ea"/>
                <a:ea typeface="+mj-ea"/>
                <a:cs typeface="ＭＳ 明朝" panose="02020609040205080304" pitchFamily="17" charset="-128"/>
              </a:rPr>
              <a:t>　本学と初めて取引を行う場合は，事業者に「国立大学法人弘前大学との取引における留意事項について」を</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確認いただき，趣旨を</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理解いただいた上で，</a:t>
            </a:r>
            <a:r>
              <a:rPr lang="ja-JP" altLang="en-US" sz="1200" kern="100" dirty="0">
                <a:latin typeface="+mj-ea"/>
                <a:ea typeface="+mj-ea"/>
                <a:cs typeface="ＭＳ 明朝" panose="02020609040205080304" pitchFamily="17" charset="-128"/>
              </a:rPr>
              <a:t>以下の</a:t>
            </a:r>
            <a:r>
              <a:rPr lang="ja-JP" altLang="ja-JP" sz="1200" kern="100" dirty="0">
                <a:effectLst/>
                <a:latin typeface="+mj-ea"/>
                <a:ea typeface="+mj-ea"/>
                <a:cs typeface="ＭＳ 明朝" panose="02020609040205080304" pitchFamily="17" charset="-128"/>
              </a:rPr>
              <a:t>書類を提出いただくようお願いいたします。</a:t>
            </a:r>
            <a:endParaRPr lang="ja-JP" altLang="ja-JP" sz="1200" kern="100" dirty="0">
              <a:effectLst/>
              <a:latin typeface="+mj-ea"/>
              <a:ea typeface="+mj-ea"/>
              <a:cs typeface="Times New Roman" panose="02020603050405020304" pitchFamily="18" charset="0"/>
            </a:endParaRPr>
          </a:p>
          <a:p>
            <a:pPr algn="just">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lgn="just">
              <a:spcBef>
                <a:spcPts val="750"/>
              </a:spcBef>
              <a:spcAft>
                <a:spcPts val="0"/>
              </a:spcAft>
            </a:pP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誓約書（</a:t>
            </a:r>
            <a:r>
              <a:rPr lang="en-US" altLang="ja-JP" sz="1200" kern="100" dirty="0">
                <a:effectLst/>
                <a:latin typeface="+mj-ea"/>
                <a:ea typeface="+mj-ea"/>
                <a:cs typeface="ＭＳ 明朝" panose="02020609040205080304" pitchFamily="17" charset="-128"/>
              </a:rPr>
              <a:t>Word</a:t>
            </a:r>
            <a:r>
              <a:rPr lang="ja-JP" altLang="ja-JP" sz="1200" kern="100" dirty="0">
                <a:effectLst/>
                <a:latin typeface="+mj-ea"/>
                <a:ea typeface="+mj-ea"/>
                <a:cs typeface="ＭＳ 明朝" panose="02020609040205080304" pitchFamily="17" charset="-128"/>
              </a:rPr>
              <a:t>）</a:t>
            </a:r>
            <a:endParaRPr lang="ja-JP" altLang="ja-JP" sz="1200" kern="100" dirty="0">
              <a:effectLst/>
              <a:latin typeface="+mj-ea"/>
              <a:ea typeface="+mj-ea"/>
              <a:cs typeface="Times New Roman" panose="02020603050405020304" pitchFamily="18" charset="0"/>
            </a:endParaRPr>
          </a:p>
          <a:p>
            <a:pPr algn="just">
              <a:spcBef>
                <a:spcPts val="750"/>
              </a:spcBef>
              <a:spcAft>
                <a:spcPts val="0"/>
              </a:spcAft>
            </a:pPr>
            <a:r>
              <a:rPr lang="ja-JP" altLang="ja-JP" sz="1200" kern="100" dirty="0">
                <a:effectLst/>
                <a:latin typeface="+mj-ea"/>
                <a:ea typeface="+mj-ea"/>
                <a:cs typeface="ＭＳ 明朝" panose="02020609040205080304" pitchFamily="17" charset="-128"/>
              </a:rPr>
              <a:t>※対象：全ての事業者（以下の業種を除く）</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※除外業種</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　国，地方公共団体，独立行政法人等の公的機関</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　学校法人</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　国際機関，外国企業等</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　電気・ガス・水道・郵便・電気通信事業者，銀行等</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　弁護士・弁理士・税理士・公認会計士事務所</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　契約担当役等が適用除外として認める事業者</a:t>
            </a:r>
            <a:endParaRPr lang="ja-JP" altLang="ja-JP" sz="1200" kern="100" dirty="0">
              <a:effectLst/>
              <a:latin typeface="+mj-ea"/>
              <a:ea typeface="+mj-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CF3808D-06BB-4AEE-B24D-59176818BD30}"/>
              </a:ext>
            </a:extLst>
          </p:cNvPr>
          <p:cNvSpPr txBox="1"/>
          <p:nvPr/>
        </p:nvSpPr>
        <p:spPr>
          <a:xfrm>
            <a:off x="3228479" y="888619"/>
            <a:ext cx="3460421" cy="452111"/>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学科担当者</a:t>
            </a:r>
            <a:endParaRPr kumimoji="1" lang="en-US" altLang="ja-JP" sz="1200" dirty="0">
              <a:latin typeface="+mj-ea"/>
              <a:ea typeface="+mj-ea"/>
            </a:endParaRPr>
          </a:p>
          <a:p>
            <a:r>
              <a:rPr kumimoji="1" lang="ja-JP" altLang="en-US" sz="1138" dirty="0"/>
              <a:t>　</a:t>
            </a:r>
          </a:p>
        </p:txBody>
      </p:sp>
      <p:pic>
        <p:nvPicPr>
          <p:cNvPr id="11" name="図 10">
            <a:extLst>
              <a:ext uri="{FF2B5EF4-FFF2-40B4-BE49-F238E27FC236}">
                <a16:creationId xmlns:a16="http://schemas.microsoft.com/office/drawing/2014/main" id="{A95FDC24-199E-434E-A386-86A0DD79FB20}"/>
              </a:ext>
            </a:extLst>
          </p:cNvPr>
          <p:cNvPicPr/>
          <p:nvPr/>
        </p:nvPicPr>
        <p:blipFill rotWithShape="1">
          <a:blip r:embed="rId3" cstate="print">
            <a:extLst>
              <a:ext uri="{28A0092B-C50C-407E-A947-70E740481C1C}">
                <a14:useLocalDpi xmlns:a14="http://schemas.microsoft.com/office/drawing/2010/main" val="0"/>
              </a:ext>
            </a:extLst>
          </a:blip>
          <a:srcRect l="1447"/>
          <a:stretch/>
        </p:blipFill>
        <p:spPr bwMode="auto">
          <a:xfrm>
            <a:off x="1783729" y="6073775"/>
            <a:ext cx="2725620" cy="3710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スライド番号プレースホルダー 3">
            <a:extLst>
              <a:ext uri="{FF2B5EF4-FFF2-40B4-BE49-F238E27FC236}">
                <a16:creationId xmlns:a16="http://schemas.microsoft.com/office/drawing/2014/main" id="{0320F78D-7FCC-44DF-8620-124288BF8D3C}"/>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35</a:t>
            </a:r>
          </a:p>
        </p:txBody>
      </p:sp>
    </p:spTree>
    <p:extLst>
      <p:ext uri="{BB962C8B-B14F-4D97-AF65-F5344CB8AC3E}">
        <p14:creationId xmlns:p14="http://schemas.microsoft.com/office/powerpoint/2010/main" val="277861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2" y="196551"/>
            <a:ext cx="1931465" cy="369510"/>
          </a:xfrm>
        </p:spPr>
        <p:txBody>
          <a:bodyPr>
            <a:normAutofit fontScale="90000"/>
          </a:bodyPr>
          <a:lstStyle/>
          <a:p>
            <a:r>
              <a:rPr lang="ja-JP" altLang="en-US" sz="2200" dirty="0"/>
              <a:t>予算・会計</a:t>
            </a:r>
            <a:br>
              <a:rPr lang="ja-JP" altLang="ja-JP" dirty="0"/>
            </a:br>
            <a:endParaRPr kumimoji="1" lang="ja-JP" altLang="en-US" dirty="0"/>
          </a:p>
        </p:txBody>
      </p:sp>
      <p:sp>
        <p:nvSpPr>
          <p:cNvPr id="8" name="テキスト ボックス 7">
            <a:extLst>
              <a:ext uri="{FF2B5EF4-FFF2-40B4-BE49-F238E27FC236}">
                <a16:creationId xmlns:a16="http://schemas.microsoft.com/office/drawing/2014/main" id="{BFC49606-66A1-4165-B642-AEA60A95D096}"/>
              </a:ext>
            </a:extLst>
          </p:cNvPr>
          <p:cNvSpPr txBox="1"/>
          <p:nvPr/>
        </p:nvSpPr>
        <p:spPr>
          <a:xfrm>
            <a:off x="181627" y="754075"/>
            <a:ext cx="3444656" cy="564257"/>
          </a:xfrm>
          <a:prstGeom prst="rect">
            <a:avLst/>
          </a:prstGeom>
          <a:noFill/>
        </p:spPr>
        <p:txBody>
          <a:bodyPr wrap="square">
            <a:spAutoFit/>
          </a:bodyPr>
          <a:lstStyle/>
          <a:p>
            <a:pPr algn="l">
              <a:spcBef>
                <a:spcPts val="750"/>
              </a:spcBef>
              <a:spcAft>
                <a:spcPts val="0"/>
              </a:spcAft>
            </a:pPr>
            <a:r>
              <a:rPr lang="en-US" altLang="ja-JP" sz="1200" kern="100" dirty="0">
                <a:effectLst/>
                <a:latin typeface="+mj-ea"/>
                <a:ea typeface="+mj-ea"/>
                <a:cs typeface="ＭＳ 明朝" panose="02020609040205080304" pitchFamily="17" charset="-128"/>
              </a:rPr>
              <a:t>2.</a:t>
            </a:r>
            <a:r>
              <a:rPr lang="ja-JP" altLang="ja-JP" sz="1200" kern="100" dirty="0">
                <a:effectLst/>
                <a:latin typeface="+mj-ea"/>
                <a:ea typeface="+mj-ea"/>
                <a:cs typeface="ＭＳ 明朝" panose="02020609040205080304" pitchFamily="17" charset="-128"/>
              </a:rPr>
              <a:t>債主データシート（</a:t>
            </a:r>
            <a:r>
              <a:rPr lang="en-US" altLang="ja-JP" sz="1200" kern="100" dirty="0">
                <a:effectLst/>
                <a:latin typeface="+mj-ea"/>
                <a:ea typeface="+mj-ea"/>
                <a:cs typeface="ＭＳ 明朝" panose="02020609040205080304" pitchFamily="17" charset="-128"/>
              </a:rPr>
              <a:t>Excel</a:t>
            </a:r>
            <a:r>
              <a:rPr lang="ja-JP" altLang="ja-JP" sz="1200" kern="100" dirty="0">
                <a:effectLst/>
                <a:latin typeface="+mj-ea"/>
                <a:ea typeface="+mj-ea"/>
                <a:cs typeface="ＭＳ 明朝" panose="02020609040205080304" pitchFamily="17" charset="-128"/>
              </a:rPr>
              <a:t>）</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※対象：全ての事業者</a:t>
            </a:r>
            <a:endParaRPr lang="ja-JP" altLang="ja-JP" sz="1200" kern="100" dirty="0">
              <a:effectLst/>
              <a:latin typeface="+mj-ea"/>
              <a:ea typeface="+mj-ea"/>
              <a:cs typeface="Times New Roman" panose="02020603050405020304" pitchFamily="18" charset="0"/>
            </a:endParaRPr>
          </a:p>
        </p:txBody>
      </p:sp>
      <p:pic>
        <p:nvPicPr>
          <p:cNvPr id="9" name="図 8">
            <a:extLst>
              <a:ext uri="{FF2B5EF4-FFF2-40B4-BE49-F238E27FC236}">
                <a16:creationId xmlns:a16="http://schemas.microsoft.com/office/drawing/2014/main" id="{E9220A09-9BB8-4AB1-ACB9-97D3FE6238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4875" y="1594110"/>
            <a:ext cx="4168166" cy="5896453"/>
          </a:xfrm>
          <a:prstGeom prst="rect">
            <a:avLst/>
          </a:prstGeom>
          <a:noFill/>
          <a:ln>
            <a:noFill/>
          </a:ln>
        </p:spPr>
      </p:pic>
      <p:sp>
        <p:nvSpPr>
          <p:cNvPr id="10" name="テキスト ボックス 9">
            <a:extLst>
              <a:ext uri="{FF2B5EF4-FFF2-40B4-BE49-F238E27FC236}">
                <a16:creationId xmlns:a16="http://schemas.microsoft.com/office/drawing/2014/main" id="{E6A96A1C-187B-47C0-B311-144950F7E5EC}"/>
              </a:ext>
            </a:extLst>
          </p:cNvPr>
          <p:cNvSpPr txBox="1"/>
          <p:nvPr/>
        </p:nvSpPr>
        <p:spPr>
          <a:xfrm>
            <a:off x="371057" y="7977491"/>
            <a:ext cx="8221798" cy="851515"/>
          </a:xfrm>
          <a:prstGeom prst="rect">
            <a:avLst/>
          </a:prstGeom>
          <a:noFill/>
        </p:spPr>
        <p:txBody>
          <a:bodyPr wrap="square">
            <a:spAutoFit/>
          </a:bodyPr>
          <a:lstStyle/>
          <a:p>
            <a:pPr algn="l">
              <a:spcBef>
                <a:spcPts val="750"/>
              </a:spcBef>
              <a:spcAft>
                <a:spcPts val="0"/>
              </a:spcAft>
            </a:pPr>
            <a:r>
              <a:rPr lang="ja-JP" altLang="ja-JP" sz="1200" kern="100" dirty="0">
                <a:effectLst/>
                <a:latin typeface="+mj-ea"/>
                <a:ea typeface="+mj-ea"/>
                <a:cs typeface="ＭＳ 明朝" panose="02020609040205080304" pitchFamily="17" charset="-128"/>
              </a:rPr>
              <a:t>弘前大学ホームページトップ〉弘前大学について〉財務・調達に関する</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ja-JP" sz="1200" kern="100" dirty="0">
                <a:effectLst/>
                <a:latin typeface="+mj-ea"/>
                <a:ea typeface="+mj-ea"/>
                <a:cs typeface="ＭＳ 明朝" panose="02020609040205080304" pitchFamily="17" charset="-128"/>
              </a:rPr>
              <a:t>情報・本学との取引に関するお知らせ</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en-US" altLang="ja-JP" sz="1000" kern="100" dirty="0">
                <a:solidFill>
                  <a:srgbClr val="0000CC"/>
                </a:solidFill>
                <a:effectLst/>
                <a:latin typeface="+mj-ea"/>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https://www.hirosaki-u.ac.jp/info/finance/torihiki_oshirase/</a:t>
            </a:r>
            <a:endParaRPr lang="ja-JP" altLang="ja-JP" sz="1000" kern="100" dirty="0">
              <a:solidFill>
                <a:srgbClr val="0000CC"/>
              </a:solidFill>
              <a:effectLst/>
              <a:latin typeface="+mj-ea"/>
              <a:ea typeface="+mj-ea"/>
              <a:cs typeface="Times New Roman" panose="02020603050405020304" pitchFamily="18" charset="0"/>
            </a:endParaRPr>
          </a:p>
        </p:txBody>
      </p:sp>
      <p:sp>
        <p:nvSpPr>
          <p:cNvPr id="11" name="スライド番号プレースホルダー 3">
            <a:extLst>
              <a:ext uri="{FF2B5EF4-FFF2-40B4-BE49-F238E27FC236}">
                <a16:creationId xmlns:a16="http://schemas.microsoft.com/office/drawing/2014/main" id="{F0651174-1A8A-44DF-95B5-02E82412E033}"/>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36</a:t>
            </a:r>
          </a:p>
        </p:txBody>
      </p:sp>
    </p:spTree>
    <p:extLst>
      <p:ext uri="{BB962C8B-B14F-4D97-AF65-F5344CB8AC3E}">
        <p14:creationId xmlns:p14="http://schemas.microsoft.com/office/powerpoint/2010/main" val="2084669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849312" y="196551"/>
            <a:ext cx="1868835" cy="369510"/>
          </a:xfrm>
        </p:spPr>
        <p:txBody>
          <a:bodyPr>
            <a:normAutofit fontScale="90000"/>
          </a:bodyPr>
          <a:lstStyle/>
          <a:p>
            <a:r>
              <a:rPr lang="ja-JP" altLang="en-US" sz="2200" dirty="0"/>
              <a:t>予算・会計</a:t>
            </a:r>
            <a:br>
              <a:rPr lang="ja-JP" altLang="ja-JP" dirty="0"/>
            </a:br>
            <a:endParaRPr kumimoji="1" lang="ja-JP" altLang="en-US" dirty="0"/>
          </a:p>
        </p:txBody>
      </p:sp>
      <p:sp>
        <p:nvSpPr>
          <p:cNvPr id="8" name="テキスト ボックス 7">
            <a:extLst>
              <a:ext uri="{FF2B5EF4-FFF2-40B4-BE49-F238E27FC236}">
                <a16:creationId xmlns:a16="http://schemas.microsoft.com/office/drawing/2014/main" id="{DEF333A6-5F2B-4B05-98B7-C225C7FC4A60}"/>
              </a:ext>
            </a:extLst>
          </p:cNvPr>
          <p:cNvSpPr txBox="1"/>
          <p:nvPr/>
        </p:nvSpPr>
        <p:spPr>
          <a:xfrm>
            <a:off x="437966" y="566061"/>
            <a:ext cx="7176742" cy="9469259"/>
          </a:xfrm>
          <a:prstGeom prst="rect">
            <a:avLst/>
          </a:prstGeom>
          <a:noFill/>
        </p:spPr>
        <p:txBody>
          <a:bodyPr wrap="square">
            <a:spAutoFit/>
          </a:bodyPr>
          <a:lstStyle/>
          <a:p>
            <a:pPr algn="l">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物品管理について</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本体価格が</a:t>
            </a:r>
            <a:r>
              <a:rPr lang="en-US" altLang="ja-JP" sz="1200" kern="100" dirty="0">
                <a:effectLst/>
                <a:latin typeface="+mj-ea"/>
                <a:ea typeface="+mj-ea"/>
                <a:cs typeface="ＭＳ 明朝" panose="02020609040205080304" pitchFamily="17" charset="-128"/>
              </a:rPr>
              <a:t>10</a:t>
            </a:r>
            <a:r>
              <a:rPr lang="ja-JP" altLang="ja-JP" sz="1200" kern="100" dirty="0">
                <a:effectLst/>
                <a:latin typeface="+mj-ea"/>
                <a:ea typeface="+mj-ea"/>
                <a:cs typeface="ＭＳ 明朝" panose="02020609040205080304" pitchFamily="17" charset="-128"/>
              </a:rPr>
              <a:t>万円以上の物品やパソコンデジタルカメラなどの機器は，</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ja-JP" sz="1200" kern="100" dirty="0">
                <a:effectLst/>
                <a:latin typeface="+mj-ea"/>
                <a:ea typeface="+mj-ea"/>
                <a:cs typeface="ＭＳ 明朝" panose="02020609040205080304" pitchFamily="17" charset="-128"/>
              </a:rPr>
              <a:t>資産登録を行っています。</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本体価格</a:t>
            </a:r>
            <a:r>
              <a:rPr lang="en-US" altLang="ja-JP" sz="1200" kern="100" dirty="0">
                <a:effectLst/>
                <a:latin typeface="+mj-ea"/>
                <a:ea typeface="+mj-ea"/>
                <a:cs typeface="ＭＳ 明朝" panose="02020609040205080304" pitchFamily="17" charset="-128"/>
              </a:rPr>
              <a:t>10</a:t>
            </a:r>
            <a:r>
              <a:rPr lang="ja-JP" altLang="ja-JP" sz="1200" kern="100" dirty="0">
                <a:effectLst/>
                <a:latin typeface="+mj-ea"/>
                <a:ea typeface="+mj-ea"/>
                <a:cs typeface="ＭＳ 明朝" panose="02020609040205080304" pitchFamily="17" charset="-128"/>
              </a:rPr>
              <a:t>万円以上・・・少額備品</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本体価格</a:t>
            </a:r>
            <a:r>
              <a:rPr lang="en-US" altLang="ja-JP" sz="1200" kern="100" dirty="0">
                <a:effectLst/>
                <a:latin typeface="+mj-ea"/>
                <a:ea typeface="+mj-ea"/>
                <a:cs typeface="ＭＳ 明朝" panose="02020609040205080304" pitchFamily="17" charset="-128"/>
              </a:rPr>
              <a:t>50</a:t>
            </a:r>
            <a:r>
              <a:rPr lang="ja-JP" altLang="ja-JP" sz="1200" kern="100" dirty="0">
                <a:effectLst/>
                <a:latin typeface="+mj-ea"/>
                <a:ea typeface="+mj-ea"/>
                <a:cs typeface="ＭＳ 明朝" panose="02020609040205080304" pitchFamily="17" charset="-128"/>
              </a:rPr>
              <a:t>万円以上・・・有形固定資産</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物品購入の翌月を目途に総務担当から物品購入者へ備品シールを送付しますので，</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ja-JP" sz="1200" kern="100" dirty="0">
                <a:effectLst/>
                <a:latin typeface="+mj-ea"/>
                <a:ea typeface="+mj-ea"/>
                <a:cs typeface="ＭＳ 明朝" panose="02020609040205080304" pitchFamily="17" charset="-128"/>
              </a:rPr>
              <a:t>対象物品への備品シールの貼り付けをお願いします。</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〇物品の管理換</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資産登録済みの物品を譲り受ける場合は，管理換えの手続きが必要になります。</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ja-JP" sz="1200" kern="100" dirty="0">
                <a:effectLst/>
                <a:latin typeface="+mj-ea"/>
                <a:ea typeface="+mj-ea"/>
                <a:cs typeface="ＭＳ 明朝" panose="02020609040205080304" pitchFamily="17" charset="-128"/>
              </a:rPr>
              <a:t>必要な書類を別途御案内しますので事前に総務担当へ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相談ください。</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〇物品の借受・譲受・貸付・譲渡など</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他機関からの物品の譲受や借受，他機関への物品の譲渡や貸付を行う場合は，</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en-US" sz="1200" kern="100" dirty="0">
                <a:effectLst/>
                <a:latin typeface="+mj-ea"/>
                <a:ea typeface="+mj-ea"/>
                <a:cs typeface="ＭＳ 明朝" panose="02020609040205080304" pitchFamily="17" charset="-128"/>
              </a:rPr>
              <a:t>事</a:t>
            </a:r>
            <a:r>
              <a:rPr lang="ja-JP" altLang="ja-JP" sz="1200" kern="100" dirty="0">
                <a:effectLst/>
                <a:latin typeface="+mj-ea"/>
                <a:ea typeface="+mj-ea"/>
                <a:cs typeface="ＭＳ 明朝" panose="02020609040205080304" pitchFamily="17" charset="-128"/>
              </a:rPr>
              <a:t>務手続きが必要になります。必要な書類を別途御案内しますので事前（</a:t>
            </a: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カ月前</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ja-JP" sz="1200" kern="100" dirty="0">
                <a:effectLst/>
                <a:latin typeface="+mj-ea"/>
                <a:ea typeface="+mj-ea"/>
                <a:cs typeface="ＭＳ 明朝" panose="02020609040205080304" pitchFamily="17" charset="-128"/>
              </a:rPr>
              <a:t>を目安）に総務担当へ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相談ください。</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〇物品の廃棄について</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備品シールの貼られている物品を廃棄する場合は事務手続きが必要になります。</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ja-JP" sz="1200" kern="100" dirty="0">
                <a:effectLst/>
                <a:latin typeface="+mj-ea"/>
                <a:ea typeface="+mj-ea"/>
                <a:cs typeface="ＭＳ 明朝" panose="02020609040205080304" pitchFamily="17" charset="-128"/>
              </a:rPr>
              <a:t>廃棄を行う前に廃棄する物品本体の写真，備品シールを総務担当へ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提出ください。</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ja-JP" sz="1200" kern="100" dirty="0">
                <a:effectLst/>
                <a:latin typeface="+mj-ea"/>
                <a:ea typeface="+mj-ea"/>
                <a:cs typeface="ＭＳ 明朝" panose="02020609040205080304" pitchFamily="17" charset="-128"/>
              </a:rPr>
              <a:t>手続き完了後に廃棄可能となります。</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注意点</a:t>
            </a:r>
            <a:r>
              <a:rPr lang="en-US" altLang="ja-JP" sz="1200" kern="100" dirty="0">
                <a:effectLst/>
                <a:latin typeface="+mj-ea"/>
                <a:ea typeface="+mj-ea"/>
                <a:cs typeface="ＭＳ 明朝" panose="02020609040205080304" pitchFamily="17" charset="-128"/>
              </a:rPr>
              <a:t>】</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・フロン機器について</a:t>
            </a:r>
            <a:endParaRPr lang="en-US" altLang="ja-JP" sz="1200" kern="100" dirty="0">
              <a:effectLst/>
              <a:latin typeface="+mj-ea"/>
              <a:ea typeface="+mj-ea"/>
              <a:cs typeface="Times New Roman" panose="02020603050405020304" pitchFamily="18" charset="0"/>
            </a:endParaRPr>
          </a:p>
          <a:p>
            <a:pPr algn="l">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ディープフリーザー，低温恒温器などにはフロンが搭載されていることがあります。</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これらの機器は廃棄の前にフロン回収を実施してから廃棄をお願いします。</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なお，フロン回収については，教員から業者へ依頼し，完了後にフロン回収</a:t>
            </a:r>
            <a:endParaRPr lang="en-US" altLang="ja-JP" sz="1200" kern="100" dirty="0">
              <a:effectLst/>
              <a:latin typeface="+mj-ea"/>
              <a:ea typeface="+mj-ea"/>
              <a:cs typeface="ＭＳ 明朝" panose="02020609040205080304" pitchFamily="17" charset="-128"/>
            </a:endParaRPr>
          </a:p>
          <a:p>
            <a:pPr algn="l">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証明書等を総務担当へ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提出ください。</a:t>
            </a:r>
            <a:endParaRPr lang="ja-JP" altLang="ja-JP" sz="1200" kern="100" dirty="0">
              <a:effectLst/>
              <a:latin typeface="+mj-ea"/>
              <a:ea typeface="+mj-ea"/>
              <a:cs typeface="Times New Roman" panose="02020603050405020304" pitchFamily="18" charset="0"/>
            </a:endParaRPr>
          </a:p>
          <a:p>
            <a:pPr marL="133350" algn="l">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フロン回収に係る経費は教員に配分している予算での負担となります。</a:t>
            </a:r>
            <a:endParaRPr lang="en-US" altLang="ja-JP" sz="1200" kern="100" dirty="0">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・有形固定資産の廃棄について</a:t>
            </a:r>
            <a:endParaRPr lang="ja-JP" altLang="ja-JP" sz="1200" kern="100" dirty="0">
              <a:effectLst/>
              <a:latin typeface="+mj-ea"/>
              <a:ea typeface="+mj-ea"/>
              <a:cs typeface="Times New Roman" panose="02020603050405020304" pitchFamily="18" charset="0"/>
            </a:endParaRPr>
          </a:p>
          <a:p>
            <a:pPr algn="l">
              <a:spcBef>
                <a:spcPts val="750"/>
              </a:spcBef>
              <a:spcAft>
                <a:spcPts val="0"/>
              </a:spcAft>
            </a:pPr>
            <a:r>
              <a:rPr lang="ja-JP" altLang="ja-JP" sz="1200" kern="100" dirty="0">
                <a:effectLst/>
                <a:latin typeface="+mj-ea"/>
                <a:ea typeface="+mj-ea"/>
                <a:cs typeface="ＭＳ 明朝" panose="02020609040205080304" pitchFamily="17" charset="-128"/>
              </a:rPr>
              <a:t>　事務手続きに時間を要するので早めに</a:t>
            </a:r>
            <a:r>
              <a:rPr lang="ja-JP" altLang="en-US" sz="1200" kern="100" dirty="0">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連絡ください。</a:t>
            </a:r>
            <a:endParaRPr lang="ja-JP" altLang="ja-JP" sz="1200" kern="100" dirty="0">
              <a:effectLst/>
              <a:latin typeface="+mj-ea"/>
              <a:ea typeface="+mj-ea"/>
              <a:cs typeface="Times New Roman" panose="02020603050405020304" pitchFamily="18" charset="0"/>
            </a:endParaRPr>
          </a:p>
        </p:txBody>
      </p:sp>
      <p:sp>
        <p:nvSpPr>
          <p:cNvPr id="9" name="スライド番号プレースホルダー 3">
            <a:extLst>
              <a:ext uri="{FF2B5EF4-FFF2-40B4-BE49-F238E27FC236}">
                <a16:creationId xmlns:a16="http://schemas.microsoft.com/office/drawing/2014/main" id="{67F965EE-E00C-4CA4-9200-EDFE556EBFD7}"/>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37</a:t>
            </a:r>
          </a:p>
        </p:txBody>
      </p:sp>
      <p:sp>
        <p:nvSpPr>
          <p:cNvPr id="10" name="テキスト ボックス 9">
            <a:extLst>
              <a:ext uri="{FF2B5EF4-FFF2-40B4-BE49-F238E27FC236}">
                <a16:creationId xmlns:a16="http://schemas.microsoft.com/office/drawing/2014/main" id="{DFF72B56-219E-4850-8350-F072B44CD1EB}"/>
              </a:ext>
            </a:extLst>
          </p:cNvPr>
          <p:cNvSpPr txBox="1"/>
          <p:nvPr/>
        </p:nvSpPr>
        <p:spPr>
          <a:xfrm>
            <a:off x="3062564" y="652183"/>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3743</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jm3743@hirosaki-u.ac.jp</a:t>
            </a:r>
            <a:endParaRPr kumimoji="1" lang="en-US" altLang="ja-JP" sz="1200" dirty="0">
              <a:latin typeface="+mj-ea"/>
              <a:ea typeface="+mj-ea"/>
            </a:endParaRPr>
          </a:p>
          <a:p>
            <a:r>
              <a:rPr kumimoji="1" lang="ja-JP" altLang="en-US" sz="1138" dirty="0"/>
              <a:t>　</a:t>
            </a:r>
          </a:p>
        </p:txBody>
      </p:sp>
    </p:spTree>
    <p:extLst>
      <p:ext uri="{BB962C8B-B14F-4D97-AF65-F5344CB8AC3E}">
        <p14:creationId xmlns:p14="http://schemas.microsoft.com/office/powerpoint/2010/main" val="3391547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98C91360-331A-4AB4-B1DE-9C4BF6FCF751}"/>
              </a:ext>
            </a:extLst>
          </p:cNvPr>
          <p:cNvSpPr>
            <a:spLocks noGrp="1"/>
          </p:cNvSpPr>
          <p:nvPr>
            <p:ph type="title"/>
          </p:nvPr>
        </p:nvSpPr>
        <p:spPr>
          <a:xfrm>
            <a:off x="849312" y="196551"/>
            <a:ext cx="1868835" cy="369510"/>
          </a:xfrm>
        </p:spPr>
        <p:txBody>
          <a:bodyPr>
            <a:normAutofit fontScale="90000"/>
          </a:bodyPr>
          <a:lstStyle/>
          <a:p>
            <a:r>
              <a:rPr lang="ja-JP" altLang="en-US" sz="2200" dirty="0"/>
              <a:t>予算・会計</a:t>
            </a:r>
            <a:br>
              <a:rPr lang="ja-JP" altLang="ja-JP" dirty="0"/>
            </a:br>
            <a:endParaRPr kumimoji="1" lang="ja-JP" altLang="en-US" dirty="0"/>
          </a:p>
        </p:txBody>
      </p:sp>
      <p:sp>
        <p:nvSpPr>
          <p:cNvPr id="14" name="テキスト ボックス 13">
            <a:extLst>
              <a:ext uri="{FF2B5EF4-FFF2-40B4-BE49-F238E27FC236}">
                <a16:creationId xmlns:a16="http://schemas.microsoft.com/office/drawing/2014/main" id="{26C61DCA-6B8C-4FD0-8DA5-B4C7387C3E00}"/>
              </a:ext>
            </a:extLst>
          </p:cNvPr>
          <p:cNvSpPr txBox="1"/>
          <p:nvPr/>
        </p:nvSpPr>
        <p:spPr>
          <a:xfrm>
            <a:off x="98979" y="787061"/>
            <a:ext cx="7355921" cy="3806170"/>
          </a:xfrm>
          <a:prstGeom prst="rect">
            <a:avLst/>
          </a:prstGeom>
          <a:noFill/>
        </p:spPr>
        <p:txBody>
          <a:bodyPr wrap="square">
            <a:spAutoFit/>
          </a:bodyPr>
          <a:lstStyle/>
          <a:p>
            <a:pPr marL="133350" algn="l">
              <a:spcBef>
                <a:spcPts val="750"/>
              </a:spcBef>
              <a:spcAft>
                <a:spcPts val="0"/>
              </a:spcAft>
            </a:pPr>
            <a:r>
              <a:rPr lang="ja-JP" altLang="ja-JP" sz="1200" kern="100" dirty="0">
                <a:effectLst/>
                <a:latin typeface="+mj-ea"/>
                <a:ea typeface="+mj-ea"/>
                <a:cs typeface="ＭＳ 明朝" panose="02020609040205080304" pitchFamily="17" charset="-128"/>
              </a:rPr>
              <a:t>〇リサイクル掲示板</a:t>
            </a:r>
            <a:endParaRPr lang="ja-JP" altLang="ja-JP" sz="1200" kern="100" dirty="0">
              <a:effectLst/>
              <a:latin typeface="+mj-ea"/>
              <a:ea typeface="+mj-ea"/>
              <a:cs typeface="Times New Roman" panose="02020603050405020304" pitchFamily="18" charset="0"/>
            </a:endParaRPr>
          </a:p>
          <a:p>
            <a:pPr marL="133350" algn="l">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本学では，資源の有効活用及び経費の節減を図ることを目的に，各研究室，</a:t>
            </a:r>
            <a:endParaRPr lang="en-US" altLang="ja-JP" sz="1200" kern="100" dirty="0">
              <a:effectLst/>
              <a:latin typeface="+mj-ea"/>
              <a:ea typeface="+mj-ea"/>
              <a:cs typeface="ＭＳ 明朝" panose="02020609040205080304" pitchFamily="17" charset="-128"/>
            </a:endParaRPr>
          </a:p>
          <a:p>
            <a:pPr marL="133350" algn="l">
              <a:spcBef>
                <a:spcPts val="750"/>
              </a:spcBef>
              <a:spcAft>
                <a:spcPts val="0"/>
              </a:spcAft>
            </a:pPr>
            <a:r>
              <a:rPr lang="ja-JP" altLang="ja-JP" sz="1200" kern="100" dirty="0">
                <a:effectLst/>
                <a:latin typeface="+mj-ea"/>
                <a:ea typeface="+mj-ea"/>
                <a:cs typeface="ＭＳ 明朝" panose="02020609040205080304" pitchFamily="17" charset="-128"/>
              </a:rPr>
              <a:t>教室，事務室等で不要となった物品のリサイクルを行っています。</a:t>
            </a:r>
            <a:endParaRPr lang="ja-JP" altLang="ja-JP" sz="1200" kern="100" dirty="0">
              <a:effectLst/>
              <a:latin typeface="+mj-ea"/>
              <a:ea typeface="+mj-ea"/>
              <a:cs typeface="Times New Roman" panose="02020603050405020304" pitchFamily="18" charset="0"/>
            </a:endParaRPr>
          </a:p>
          <a:p>
            <a:pPr marL="133350" algn="l">
              <a:spcBef>
                <a:spcPts val="750"/>
              </a:spcBef>
              <a:spcAft>
                <a:spcPts val="0"/>
              </a:spcAft>
            </a:pPr>
            <a:r>
              <a:rPr lang="ja-JP" altLang="ja-JP" sz="1200" kern="100" dirty="0">
                <a:effectLst/>
                <a:latin typeface="+mj-ea"/>
                <a:ea typeface="+mj-ea"/>
                <a:cs typeface="ＭＳ 明朝" panose="02020609040205080304" pitchFamily="17" charset="-128"/>
              </a:rPr>
              <a:t>以下のページで閲覧が可能です。</a:t>
            </a:r>
            <a:endParaRPr lang="ja-JP" altLang="ja-JP" sz="1200" kern="100" dirty="0">
              <a:effectLst/>
              <a:latin typeface="+mj-ea"/>
              <a:ea typeface="+mj-ea"/>
              <a:cs typeface="Times New Roman" panose="02020603050405020304" pitchFamily="18" charset="0"/>
            </a:endParaRPr>
          </a:p>
          <a:p>
            <a:pPr marL="133350">
              <a:spcBef>
                <a:spcPts val="750"/>
              </a:spcBef>
            </a:pPr>
            <a:r>
              <a:rPr lang="en-US" altLang="ja-JP" sz="1200" kern="100" dirty="0">
                <a:solidFill>
                  <a:srgbClr val="0000CC"/>
                </a:solidFill>
                <a:latin typeface="+mj-ea"/>
                <a:ea typeface="+mj-ea"/>
                <a:cs typeface="ＭＳ 明朝" panose="02020609040205080304" pitchFamily="17" charset="-128"/>
                <a:hlinkClick r:id="rId3">
                  <a:extLst>
                    <a:ext uri="{A12FA001-AC4F-418D-AE19-62706E023703}">
                      <ahyp:hlinkClr xmlns:ahyp="http://schemas.microsoft.com/office/drawing/2018/hyperlinkcolor" val="tx"/>
                    </a:ext>
                  </a:extLst>
                </a:hlinkClick>
              </a:rPr>
              <a:t>https://campus.hirosaki-u.ac.jp/keijiban/</a:t>
            </a:r>
            <a:endParaRPr lang="en-US" altLang="ja-JP" sz="1200" kern="100" dirty="0">
              <a:solidFill>
                <a:srgbClr val="0000CC"/>
              </a:solidFill>
              <a:latin typeface="+mj-ea"/>
              <a:ea typeface="+mj-ea"/>
              <a:cs typeface="ＭＳ 明朝" panose="02020609040205080304" pitchFamily="17" charset="-128"/>
            </a:endParaRPr>
          </a:p>
          <a:p>
            <a:pPr marL="133350">
              <a:spcBef>
                <a:spcPts val="750"/>
              </a:spcBef>
            </a:pPr>
            <a:r>
              <a:rPr lang="ja-JP" altLang="ja-JP" sz="1200" kern="100" dirty="0">
                <a:effectLst/>
                <a:latin typeface="+mj-ea"/>
                <a:ea typeface="+mj-ea"/>
                <a:cs typeface="ＭＳ 明朝" panose="02020609040205080304" pitchFamily="17" charset="-128"/>
              </a:rPr>
              <a:t>　</a:t>
            </a:r>
            <a:endParaRPr lang="en-US" altLang="ja-JP" sz="1200" kern="100" dirty="0">
              <a:effectLst/>
              <a:latin typeface="+mj-ea"/>
              <a:ea typeface="+mj-ea"/>
              <a:cs typeface="ＭＳ 明朝" panose="02020609040205080304" pitchFamily="17" charset="-128"/>
            </a:endParaRPr>
          </a:p>
          <a:p>
            <a:pPr marL="133350">
              <a:spcBef>
                <a:spcPts val="750"/>
              </a:spcBef>
            </a:pPr>
            <a:r>
              <a:rPr lang="ja-JP" altLang="ja-JP" sz="1200" kern="100" dirty="0">
                <a:effectLst/>
                <a:latin typeface="+mj-ea"/>
                <a:ea typeface="+mj-ea"/>
                <a:cs typeface="ＭＳ 明朝" panose="02020609040205080304" pitchFamily="17" charset="-128"/>
              </a:rPr>
              <a:t>　【ログイン画面】</a:t>
            </a:r>
            <a:r>
              <a:rPr lang="en-US" altLang="ja-JP" sz="1200" kern="100" dirty="0">
                <a:effectLst/>
                <a:latin typeface="+mj-ea"/>
                <a:ea typeface="+mj-ea"/>
                <a:cs typeface="ＭＳ 明朝" panose="02020609040205080304" pitchFamily="17" charset="-128"/>
              </a:rPr>
              <a:t> </a:t>
            </a:r>
            <a:br>
              <a:rPr lang="en-US" altLang="ja-JP" sz="1200" kern="100" dirty="0">
                <a:effectLst/>
                <a:latin typeface="+mj-ea"/>
                <a:ea typeface="+mj-ea"/>
                <a:cs typeface="ＭＳ 明朝" panose="02020609040205080304" pitchFamily="17" charset="-128"/>
              </a:rPr>
            </a:br>
            <a:r>
              <a:rPr lang="ja-JP" altLang="ja-JP" sz="1200" kern="100" dirty="0">
                <a:effectLst/>
                <a:latin typeface="+mj-ea"/>
                <a:ea typeface="+mj-ea"/>
                <a:cs typeface="ＭＳ 明朝" panose="02020609040205080304" pitchFamily="17" charset="-128"/>
              </a:rPr>
              <a:t>　　●ユーザー名：</a:t>
            </a:r>
            <a:r>
              <a:rPr lang="en-US" altLang="ja-JP" sz="1200" kern="100" dirty="0" err="1">
                <a:effectLst/>
                <a:latin typeface="+mj-ea"/>
                <a:ea typeface="+mj-ea"/>
                <a:cs typeface="ＭＳ 明朝" panose="02020609040205080304" pitchFamily="17" charset="-128"/>
              </a:rPr>
              <a:t>Hiroin</a:t>
            </a:r>
            <a:r>
              <a:rPr lang="en-US" altLang="ja-JP" sz="1200" kern="100" dirty="0">
                <a:effectLst/>
                <a:latin typeface="+mj-ea"/>
                <a:ea typeface="+mj-ea"/>
                <a:cs typeface="ＭＳ 明朝" panose="02020609040205080304" pitchFamily="17" charset="-128"/>
              </a:rPr>
              <a:t> ID </a:t>
            </a:r>
            <a:br>
              <a:rPr lang="en-US" altLang="ja-JP" sz="1200" kern="100" dirty="0">
                <a:effectLst/>
                <a:latin typeface="+mj-ea"/>
                <a:ea typeface="+mj-ea"/>
                <a:cs typeface="ＭＳ 明朝" panose="02020609040205080304" pitchFamily="17" charset="-128"/>
              </a:rPr>
            </a:br>
            <a:r>
              <a:rPr lang="ja-JP" altLang="ja-JP" sz="1200" kern="100" dirty="0">
                <a:effectLst/>
                <a:latin typeface="+mj-ea"/>
                <a:ea typeface="+mj-ea"/>
                <a:cs typeface="ＭＳ 明朝" panose="02020609040205080304" pitchFamily="17" charset="-128"/>
              </a:rPr>
              <a:t>　　●パスワード：</a:t>
            </a:r>
            <a:r>
              <a:rPr lang="en-US" altLang="ja-JP" sz="1200" kern="100" dirty="0" err="1">
                <a:effectLst/>
                <a:latin typeface="+mj-ea"/>
                <a:ea typeface="+mj-ea"/>
                <a:cs typeface="ＭＳ 明朝" panose="02020609040205080304" pitchFamily="17" charset="-128"/>
              </a:rPr>
              <a:t>Hiroin</a:t>
            </a:r>
            <a:r>
              <a:rPr lang="en-US" altLang="ja-JP" sz="1200" kern="100" dirty="0">
                <a:effectLst/>
                <a:latin typeface="+mj-ea"/>
                <a:ea typeface="+mj-ea"/>
                <a:cs typeface="ＭＳ 明朝" panose="02020609040205080304" pitchFamily="17" charset="-128"/>
              </a:rPr>
              <a:t> ID</a:t>
            </a:r>
            <a:r>
              <a:rPr lang="ja-JP" altLang="ja-JP" sz="1200" kern="100" dirty="0">
                <a:effectLst/>
                <a:latin typeface="+mj-ea"/>
                <a:ea typeface="+mj-ea"/>
                <a:cs typeface="ＭＳ 明朝" panose="02020609040205080304" pitchFamily="17" charset="-128"/>
              </a:rPr>
              <a:t>の</a:t>
            </a:r>
            <a:r>
              <a:rPr lang="en-US" altLang="ja-JP" sz="1200" kern="100" dirty="0">
                <a:effectLst/>
                <a:latin typeface="+mj-ea"/>
                <a:ea typeface="+mj-ea"/>
                <a:cs typeface="ＭＳ 明朝" panose="02020609040205080304" pitchFamily="17" charset="-128"/>
              </a:rPr>
              <a:t>PW</a:t>
            </a:r>
            <a:endParaRPr lang="ja-JP" altLang="ja-JP" sz="1200" kern="100" dirty="0">
              <a:effectLst/>
              <a:latin typeface="+mj-ea"/>
              <a:ea typeface="+mj-ea"/>
              <a:cs typeface="Times New Roman" panose="02020603050405020304" pitchFamily="18" charset="0"/>
            </a:endParaRPr>
          </a:p>
          <a:p>
            <a:pPr marL="133350" algn="l">
              <a:spcBef>
                <a:spcPts val="750"/>
              </a:spcBef>
              <a:spcAft>
                <a:spcPts val="0"/>
              </a:spcAft>
            </a:pPr>
            <a:endParaRPr lang="en-US" altLang="ja-JP" sz="1200" kern="100" dirty="0">
              <a:latin typeface="+mj-ea"/>
              <a:ea typeface="+mj-ea"/>
              <a:cs typeface="ＭＳ 明朝" panose="02020609040205080304" pitchFamily="17" charset="-128"/>
            </a:endParaRPr>
          </a:p>
          <a:p>
            <a:pPr marL="133350" algn="l">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リサイクル掲示板に掲載されている物品を引き取る場合は管理換えの手続き</a:t>
            </a:r>
            <a:endParaRPr lang="en-US" altLang="ja-JP" sz="1200" kern="100" dirty="0">
              <a:effectLst/>
              <a:latin typeface="+mj-ea"/>
              <a:ea typeface="+mj-ea"/>
              <a:cs typeface="ＭＳ 明朝" panose="02020609040205080304" pitchFamily="17" charset="-128"/>
            </a:endParaRPr>
          </a:p>
          <a:p>
            <a:pPr marL="133350" algn="l">
              <a:spcBef>
                <a:spcPts val="750"/>
              </a:spcBef>
              <a:spcAft>
                <a:spcPts val="0"/>
              </a:spcAft>
            </a:pPr>
            <a:r>
              <a:rPr lang="ja-JP" altLang="ja-JP" sz="1200" kern="100" dirty="0">
                <a:effectLst/>
                <a:latin typeface="+mj-ea"/>
                <a:ea typeface="+mj-ea"/>
                <a:cs typeface="ＭＳ 明朝" panose="02020609040205080304" pitchFamily="17" charset="-128"/>
              </a:rPr>
              <a:t>が必要になりますので総務担当へ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連絡ください。</a:t>
            </a:r>
            <a:endParaRPr lang="en-US" altLang="ja-JP" sz="1200" kern="100" dirty="0">
              <a:effectLst/>
              <a:latin typeface="+mj-ea"/>
              <a:ea typeface="+mj-ea"/>
              <a:cs typeface="ＭＳ 明朝" panose="02020609040205080304" pitchFamily="17" charset="-128"/>
            </a:endParaRPr>
          </a:p>
          <a:p>
            <a:pPr marL="133350" algn="l">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自身が不要な物品をリサイクル掲示板に掲示し，引き取り手が現れた場合も</a:t>
            </a:r>
            <a:endParaRPr lang="en-US" altLang="ja-JP" sz="1200" kern="100" dirty="0">
              <a:effectLst/>
              <a:latin typeface="+mj-ea"/>
              <a:ea typeface="+mj-ea"/>
              <a:cs typeface="ＭＳ 明朝" panose="02020609040205080304" pitchFamily="17" charset="-128"/>
            </a:endParaRPr>
          </a:p>
          <a:p>
            <a:pPr marL="133350" algn="l">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同様に管理換えの手続きが必要になりますので</a:t>
            </a:r>
            <a:r>
              <a:rPr lang="ja-JP" altLang="en-US"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総務担当へ</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連絡ください。</a:t>
            </a:r>
            <a:endParaRPr lang="ja-JP" altLang="ja-JP" sz="1200" kern="100" dirty="0">
              <a:effectLst/>
              <a:latin typeface="+mj-ea"/>
              <a:ea typeface="+mj-ea"/>
              <a:cs typeface="Times New Roman" panose="02020603050405020304" pitchFamily="18" charset="0"/>
            </a:endParaRPr>
          </a:p>
        </p:txBody>
      </p:sp>
      <p:sp>
        <p:nvSpPr>
          <p:cNvPr id="17" name="スライド番号プレースホルダー 3">
            <a:extLst>
              <a:ext uri="{FF2B5EF4-FFF2-40B4-BE49-F238E27FC236}">
                <a16:creationId xmlns:a16="http://schemas.microsoft.com/office/drawing/2014/main" id="{C3245CB7-9E24-4054-BE78-2E4EA93A3750}"/>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38</a:t>
            </a:r>
          </a:p>
        </p:txBody>
      </p:sp>
    </p:spTree>
    <p:extLst>
      <p:ext uri="{BB962C8B-B14F-4D97-AF65-F5344CB8AC3E}">
        <p14:creationId xmlns:p14="http://schemas.microsoft.com/office/powerpoint/2010/main" val="330999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kumimoji="1" lang="ja-JP" altLang="en-US" sz="2000" dirty="0">
                <a:latin typeface="+mj-ea"/>
              </a:rPr>
              <a:t>人事・給与関係（１）</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38224"/>
            <a:ext cx="8347594" cy="9554316"/>
          </a:xfrm>
        </p:spPr>
        <p:txBody>
          <a:bodyPr>
            <a:noAutofit/>
          </a:bodyPr>
          <a:lstStyle/>
          <a:p>
            <a:pPr marL="26119" indent="0">
              <a:lnSpc>
                <a:spcPts val="1200"/>
              </a:lnSpc>
              <a:buNone/>
            </a:pPr>
            <a:r>
              <a:rPr lang="ja-JP" altLang="en-US" sz="1200" dirty="0">
                <a:solidFill>
                  <a:schemeClr val="tx1"/>
                </a:solidFill>
                <a:latin typeface="+mn-ea"/>
              </a:rPr>
              <a:t>◎給与口座，諸手当等の申請について</a:t>
            </a:r>
          </a:p>
          <a:p>
            <a:pPr marL="26119" indent="0">
              <a:lnSpc>
                <a:spcPts val="1200"/>
              </a:lnSpc>
              <a:buNone/>
            </a:pPr>
            <a:r>
              <a:rPr lang="ja-JP" altLang="en-US" sz="1200" dirty="0">
                <a:solidFill>
                  <a:schemeClr val="tx1"/>
                </a:solidFill>
                <a:latin typeface="+mn-ea"/>
              </a:rPr>
              <a:t>　本学では，教職員の皆様に，</a:t>
            </a:r>
            <a:r>
              <a:rPr lang="en-US" altLang="ja-JP" sz="1200" dirty="0">
                <a:solidFill>
                  <a:schemeClr val="tx1"/>
                </a:solidFill>
                <a:latin typeface="+mn-ea"/>
              </a:rPr>
              <a:t>CWS</a:t>
            </a:r>
            <a:r>
              <a:rPr lang="ja-JP" altLang="en-US" sz="1200" dirty="0">
                <a:solidFill>
                  <a:schemeClr val="tx1"/>
                </a:solidFill>
                <a:latin typeface="+mn-ea"/>
              </a:rPr>
              <a:t>（</a:t>
            </a:r>
            <a:r>
              <a:rPr lang="en-US" altLang="ja-JP" sz="1200" dirty="0">
                <a:solidFill>
                  <a:schemeClr val="tx1"/>
                </a:solidFill>
                <a:latin typeface="+mn-ea"/>
              </a:rPr>
              <a:t>COMPANY Web Service</a:t>
            </a:r>
            <a:r>
              <a:rPr lang="ja-JP" altLang="en-US" sz="1200" dirty="0">
                <a:solidFill>
                  <a:schemeClr val="tx1"/>
                </a:solidFill>
                <a:latin typeface="+mn-ea"/>
              </a:rPr>
              <a:t>）という</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Web</a:t>
            </a:r>
            <a:r>
              <a:rPr lang="ja-JP" altLang="en-US" sz="1200" dirty="0">
                <a:solidFill>
                  <a:schemeClr val="tx1"/>
                </a:solidFill>
                <a:latin typeface="+mn-ea"/>
              </a:rPr>
              <a:t>サービスにより個人情報や手当等を申請していただいています。</a:t>
            </a:r>
          </a:p>
          <a:p>
            <a:pPr marL="26119" indent="0">
              <a:lnSpc>
                <a:spcPts val="1200"/>
              </a:lnSpc>
              <a:buNone/>
            </a:pPr>
            <a:r>
              <a:rPr lang="ja-JP" altLang="en-US" sz="1200" dirty="0">
                <a:solidFill>
                  <a:schemeClr val="tx1"/>
                </a:solidFill>
                <a:latin typeface="+mn-ea"/>
              </a:rPr>
              <a:t>　新たに採用された方は，速やかに</a:t>
            </a:r>
            <a:r>
              <a:rPr lang="en-US" altLang="ja-JP" sz="1200" dirty="0">
                <a:solidFill>
                  <a:schemeClr val="tx1"/>
                </a:solidFill>
                <a:latin typeface="+mn-ea"/>
              </a:rPr>
              <a:t>CWS</a:t>
            </a:r>
            <a:r>
              <a:rPr lang="ja-JP" altLang="en-US" sz="1200" dirty="0">
                <a:solidFill>
                  <a:schemeClr val="tx1"/>
                </a:solidFill>
                <a:latin typeface="+mn-ea"/>
              </a:rPr>
              <a:t>から以下の手続きを行ってください。</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　１．</a:t>
            </a:r>
            <a:r>
              <a:rPr lang="en-US" altLang="ja-JP" sz="1200" dirty="0">
                <a:solidFill>
                  <a:schemeClr val="tx1"/>
                </a:solidFill>
                <a:latin typeface="+mn-ea"/>
              </a:rPr>
              <a:t>CWS</a:t>
            </a:r>
            <a:r>
              <a:rPr lang="ja-JP" altLang="en-US" sz="1200" dirty="0" err="1">
                <a:solidFill>
                  <a:schemeClr val="tx1"/>
                </a:solidFill>
                <a:latin typeface="+mn-ea"/>
              </a:rPr>
              <a:t>への</a:t>
            </a:r>
            <a:r>
              <a:rPr lang="ja-JP" altLang="en-US" sz="1200" dirty="0">
                <a:solidFill>
                  <a:schemeClr val="tx1"/>
                </a:solidFill>
                <a:latin typeface="+mn-ea"/>
              </a:rPr>
              <a:t>ログイン</a:t>
            </a:r>
          </a:p>
          <a:p>
            <a:pPr marL="26119" indent="0">
              <a:lnSpc>
                <a:spcPts val="1200"/>
              </a:lnSpc>
              <a:buNone/>
            </a:pPr>
            <a:r>
              <a:rPr lang="ja-JP" altLang="en-US" sz="1200" dirty="0">
                <a:solidFill>
                  <a:schemeClr val="tx1"/>
                </a:solidFill>
                <a:latin typeface="+mn-ea"/>
              </a:rPr>
              <a:t>　以下の</a:t>
            </a:r>
            <a:r>
              <a:rPr lang="en-US" altLang="ja-JP" sz="1200" dirty="0">
                <a:solidFill>
                  <a:schemeClr val="tx1"/>
                </a:solidFill>
                <a:latin typeface="+mn-ea"/>
              </a:rPr>
              <a:t>URL</a:t>
            </a:r>
            <a:r>
              <a:rPr lang="ja-JP" altLang="en-US" sz="1200" dirty="0">
                <a:solidFill>
                  <a:schemeClr val="tx1"/>
                </a:solidFill>
                <a:latin typeface="+mn-ea"/>
              </a:rPr>
              <a:t>から</a:t>
            </a:r>
            <a:r>
              <a:rPr lang="en-US" altLang="ja-JP" sz="1200" dirty="0">
                <a:solidFill>
                  <a:schemeClr val="tx1"/>
                </a:solidFill>
                <a:latin typeface="+mn-ea"/>
              </a:rPr>
              <a:t>CWS</a:t>
            </a:r>
            <a:r>
              <a:rPr lang="ja-JP" altLang="en-US" sz="1200" dirty="0">
                <a:solidFill>
                  <a:schemeClr val="tx1"/>
                </a:solidFill>
                <a:latin typeface="+mn-ea"/>
              </a:rPr>
              <a:t>へログインしてください。メインページが表示されます。</a:t>
            </a:r>
          </a:p>
          <a:p>
            <a:pPr marL="26119" indent="0">
              <a:lnSpc>
                <a:spcPts val="1200"/>
              </a:lnSpc>
              <a:buNone/>
            </a:pPr>
            <a:r>
              <a:rPr lang="ja-JP" altLang="en-US" sz="1050" dirty="0">
                <a:latin typeface="+mn-ea"/>
              </a:rPr>
              <a:t>　</a:t>
            </a:r>
            <a:r>
              <a:rPr lang="en-US" altLang="ja-JP" sz="1050" dirty="0">
                <a:solidFill>
                  <a:schemeClr val="tx1"/>
                </a:solidFill>
                <a:latin typeface="+mn-ea"/>
              </a:rPr>
              <a:t>【CWS URL】</a:t>
            </a:r>
            <a:r>
              <a:rPr lang="ja-JP" altLang="en-US" sz="1050" dirty="0">
                <a:solidFill>
                  <a:schemeClr val="tx1"/>
                </a:solidFill>
                <a:latin typeface="+mn-ea"/>
              </a:rPr>
              <a:t>　</a:t>
            </a:r>
            <a:r>
              <a:rPr lang="en-US" altLang="ja-JP" sz="1050" dirty="0">
                <a:solidFill>
                  <a:srgbClr val="0000CC"/>
                </a:solidFill>
                <a:latin typeface="+mn-ea"/>
                <a:hlinkClick r:id="rId3">
                  <a:extLst>
                    <a:ext uri="{A12FA001-AC4F-418D-AE19-62706E023703}">
                      <ahyp:hlinkClr xmlns:ahyp="http://schemas.microsoft.com/office/drawing/2018/hyperlinkcolor" val="tx"/>
                    </a:ext>
                  </a:extLst>
                </a:hlinkClick>
              </a:rPr>
              <a:t>https://cws-ap-ccms.jk.hirosaki-u.ac.jp/cws/cws</a:t>
            </a:r>
            <a:endParaRPr lang="en-US" altLang="ja-JP" sz="1050" dirty="0">
              <a:solidFill>
                <a:srgbClr val="0000CC"/>
              </a:solidFill>
              <a:latin typeface="+mn-ea"/>
            </a:endParaRPr>
          </a:p>
          <a:p>
            <a:pPr marL="26119" indent="0">
              <a:lnSpc>
                <a:spcPts val="1200"/>
              </a:lnSpc>
              <a:buNone/>
            </a:pPr>
            <a:r>
              <a:rPr lang="ja-JP" altLang="en-US" sz="1200" dirty="0">
                <a:solidFill>
                  <a:schemeClr val="tx1"/>
                </a:solidFill>
                <a:latin typeface="+mn-ea"/>
              </a:rPr>
              <a:t>　２．申請ナビゲーション～採用時の申請</a:t>
            </a:r>
          </a:p>
          <a:p>
            <a:pPr marL="26119" indent="0">
              <a:lnSpc>
                <a:spcPts val="1200"/>
              </a:lnSpc>
              <a:buNone/>
            </a:pPr>
            <a:r>
              <a:rPr lang="ja-JP" altLang="en-US" sz="1200" dirty="0">
                <a:solidFill>
                  <a:schemeClr val="tx1"/>
                </a:solidFill>
                <a:latin typeface="+mn-ea"/>
              </a:rPr>
              <a:t>　ナビゲーションに沿って質問に答えることで必要な申請が抽出されますので</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提出をお願いします。</a:t>
            </a:r>
          </a:p>
          <a:p>
            <a:pPr marL="26119" indent="0">
              <a:lnSpc>
                <a:spcPts val="1200"/>
              </a:lnSpc>
              <a:buNone/>
            </a:pPr>
            <a:r>
              <a:rPr lang="ja-JP" altLang="en-US" sz="1200" dirty="0">
                <a:solidFill>
                  <a:schemeClr val="tx1"/>
                </a:solidFill>
                <a:latin typeface="+mn-ea"/>
              </a:rPr>
              <a:t>　（提出必要書類はメインページの上部</a:t>
            </a:r>
            <a:r>
              <a:rPr lang="en-US" altLang="ja-JP" sz="1200" dirty="0" err="1">
                <a:solidFill>
                  <a:schemeClr val="tx1"/>
                </a:solidFill>
                <a:latin typeface="+mn-ea"/>
              </a:rPr>
              <a:t>ToDo</a:t>
            </a:r>
            <a:r>
              <a:rPr lang="ja-JP" altLang="en-US" sz="1200" dirty="0">
                <a:solidFill>
                  <a:schemeClr val="tx1"/>
                </a:solidFill>
                <a:latin typeface="+mn-ea"/>
              </a:rPr>
              <a:t>欄に表示されます。）</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経路</a:t>
            </a:r>
            <a:r>
              <a:rPr lang="en-US" altLang="ja-JP" sz="1200" dirty="0">
                <a:solidFill>
                  <a:schemeClr val="tx1"/>
                </a:solidFill>
                <a:latin typeface="+mn-ea"/>
              </a:rPr>
              <a:t>】</a:t>
            </a:r>
            <a:r>
              <a:rPr lang="ja-JP" altLang="en-US" sz="1200" dirty="0">
                <a:solidFill>
                  <a:schemeClr val="tx1"/>
                </a:solidFill>
                <a:latin typeface="+mn-ea"/>
              </a:rPr>
              <a:t>メインページ→申請ナビゲーション→採用時の申請</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学内</a:t>
            </a:r>
            <a:r>
              <a:rPr lang="en-US" altLang="ja-JP" sz="1200" dirty="0">
                <a:solidFill>
                  <a:schemeClr val="tx1"/>
                </a:solidFill>
                <a:latin typeface="+mn-ea"/>
              </a:rPr>
              <a:t>LAN</a:t>
            </a:r>
            <a:r>
              <a:rPr lang="ja-JP" altLang="en-US" sz="1200" dirty="0">
                <a:solidFill>
                  <a:schemeClr val="tx1"/>
                </a:solidFill>
                <a:latin typeface="+mn-ea"/>
              </a:rPr>
              <a:t>に接続できる端末が無い等の理由により</a:t>
            </a:r>
            <a:r>
              <a:rPr lang="en-US" altLang="ja-JP" sz="1200" dirty="0">
                <a:solidFill>
                  <a:schemeClr val="tx1"/>
                </a:solidFill>
                <a:latin typeface="+mn-ea"/>
              </a:rPr>
              <a:t>CWS</a:t>
            </a:r>
            <a:r>
              <a:rPr lang="ja-JP" altLang="en-US" sz="1200" dirty="0">
                <a:solidFill>
                  <a:schemeClr val="tx1"/>
                </a:solidFill>
                <a:latin typeface="+mn-ea"/>
              </a:rPr>
              <a:t>の利用が困難な方は，</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書面での提出となりますので，総務担当までお問い合わせください。</a:t>
            </a:r>
            <a:endParaRPr lang="en-US" altLang="ja-JP" sz="1200" dirty="0">
              <a:solidFill>
                <a:schemeClr val="tx1"/>
              </a:solidFill>
              <a:latin typeface="+mn-ea"/>
            </a:endParaRPr>
          </a:p>
          <a:p>
            <a:pPr marL="26119" indent="0">
              <a:lnSpc>
                <a:spcPts val="1200"/>
              </a:lnSpc>
              <a:buNone/>
            </a:pPr>
            <a:endParaRPr lang="en-US" altLang="ja-JP" sz="1200" dirty="0">
              <a:solidFill>
                <a:schemeClr val="tx1"/>
              </a:solidFill>
              <a:latin typeface="+mn-ea"/>
            </a:endParaRPr>
          </a:p>
          <a:p>
            <a:pPr marL="26119" indent="0">
              <a:lnSpc>
                <a:spcPts val="1200"/>
              </a:lnSpc>
              <a:buNone/>
            </a:pPr>
            <a:r>
              <a:rPr lang="en-US" altLang="ja-JP" sz="1200" dirty="0">
                <a:solidFill>
                  <a:schemeClr val="tx1"/>
                </a:solidFill>
                <a:latin typeface="+mn-ea"/>
              </a:rPr>
              <a:t>【</a:t>
            </a:r>
            <a:r>
              <a:rPr lang="ja-JP" altLang="en-US" sz="1200" dirty="0">
                <a:solidFill>
                  <a:schemeClr val="tx1"/>
                </a:solidFill>
                <a:latin typeface="+mn-ea"/>
              </a:rPr>
              <a:t>注意点</a:t>
            </a:r>
            <a:r>
              <a:rPr lang="en-US" altLang="ja-JP" sz="1200" dirty="0">
                <a:solidFill>
                  <a:schemeClr val="tx1"/>
                </a:solidFill>
                <a:latin typeface="+mn-ea"/>
              </a:rPr>
              <a:t>】</a:t>
            </a: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a:t>
            </a:r>
            <a:r>
              <a:rPr lang="ja-JP" altLang="en-US" sz="1200" b="1" dirty="0">
                <a:solidFill>
                  <a:schemeClr val="tx1"/>
                </a:solidFill>
                <a:latin typeface="+mn-ea"/>
              </a:rPr>
              <a:t>給与振込口座は</a:t>
            </a:r>
            <a:r>
              <a:rPr lang="ja-JP" altLang="en-US" sz="1200" b="1" dirty="0">
                <a:solidFill>
                  <a:srgbClr val="FF0000"/>
                </a:solidFill>
                <a:latin typeface="+mn-ea"/>
              </a:rPr>
              <a:t>採用後５日以内</a:t>
            </a:r>
            <a:r>
              <a:rPr lang="ja-JP" altLang="en-US" sz="1200" b="1" dirty="0">
                <a:solidFill>
                  <a:schemeClr val="tx1"/>
                </a:solidFill>
                <a:latin typeface="+mn-ea"/>
              </a:rPr>
              <a:t>に提出願います</a:t>
            </a:r>
            <a:r>
              <a:rPr lang="ja-JP" altLang="en-US" sz="1200" dirty="0">
                <a:solidFill>
                  <a:schemeClr val="tx1"/>
                </a:solidFill>
                <a:latin typeface="+mn-ea"/>
              </a:rPr>
              <a:t>。</a:t>
            </a:r>
          </a:p>
          <a:p>
            <a:pPr marL="26119" indent="0">
              <a:lnSpc>
                <a:spcPts val="1200"/>
              </a:lnSpc>
              <a:buNone/>
            </a:pPr>
            <a:r>
              <a:rPr lang="ja-JP" altLang="en-US" sz="1200" dirty="0">
                <a:latin typeface="+mn-ea"/>
              </a:rPr>
              <a:t>・</a:t>
            </a:r>
            <a:r>
              <a:rPr lang="ja-JP" altLang="en-US" sz="1200" dirty="0">
                <a:solidFill>
                  <a:srgbClr val="FF0000"/>
                </a:solidFill>
                <a:latin typeface="+mn-ea"/>
              </a:rPr>
              <a:t>マイナンバーは社会保険資格取得手続き等に必要</a:t>
            </a:r>
            <a:r>
              <a:rPr lang="ja-JP" altLang="en-US" sz="1200" dirty="0">
                <a:solidFill>
                  <a:schemeClr val="tx1"/>
                </a:solidFill>
                <a:latin typeface="+mn-ea"/>
              </a:rPr>
              <a:t>となりますので，</a:t>
            </a:r>
            <a:endParaRPr lang="en-US" altLang="ja-JP" sz="1200" dirty="0">
              <a:solidFill>
                <a:schemeClr val="tx1"/>
              </a:solidFill>
              <a:latin typeface="+mn-ea"/>
            </a:endParaRPr>
          </a:p>
          <a:p>
            <a:pPr marL="26119" indent="0">
              <a:lnSpc>
                <a:spcPts val="1200"/>
              </a:lnSpc>
              <a:buNone/>
            </a:pPr>
            <a:r>
              <a:rPr lang="ja-JP" altLang="en-US" sz="1200" dirty="0">
                <a:latin typeface="+mn-ea"/>
              </a:rPr>
              <a:t>　</a:t>
            </a:r>
            <a:r>
              <a:rPr lang="ja-JP" altLang="en-US" sz="1200" dirty="0">
                <a:solidFill>
                  <a:srgbClr val="FF0000"/>
                </a:solidFill>
                <a:latin typeface="+mn-ea"/>
              </a:rPr>
              <a:t>速やかに提出</a:t>
            </a:r>
            <a:r>
              <a:rPr lang="ja-JP" altLang="en-US" sz="1200" dirty="0">
                <a:solidFill>
                  <a:schemeClr val="tx1"/>
                </a:solidFill>
                <a:latin typeface="+mn-ea"/>
              </a:rPr>
              <a:t>願います。</a:t>
            </a:r>
          </a:p>
          <a:p>
            <a:pPr marL="26119" indent="0">
              <a:lnSpc>
                <a:spcPts val="1200"/>
              </a:lnSpc>
              <a:buNone/>
            </a:pPr>
            <a:r>
              <a:rPr lang="ja-JP" altLang="en-US" sz="1200" dirty="0">
                <a:latin typeface="+mn-ea"/>
              </a:rPr>
              <a:t>・</a:t>
            </a:r>
            <a:r>
              <a:rPr lang="ja-JP" altLang="en-US" sz="1200" dirty="0">
                <a:solidFill>
                  <a:srgbClr val="FF0000"/>
                </a:solidFill>
                <a:latin typeface="+mn-ea"/>
              </a:rPr>
              <a:t>受給できる手当は雇用形態等により異なります</a:t>
            </a:r>
            <a:r>
              <a:rPr lang="ja-JP" altLang="en-US" sz="1200" dirty="0">
                <a:solidFill>
                  <a:schemeClr val="tx1"/>
                </a:solidFill>
                <a:latin typeface="+mn-ea"/>
              </a:rPr>
              <a:t>ので，形態に合わせ申請できる</a:t>
            </a:r>
            <a:endParaRPr lang="en-US" altLang="ja-JP" sz="1200" dirty="0">
              <a:solidFill>
                <a:schemeClr val="tx1"/>
              </a:solidFill>
              <a:latin typeface="+mn-ea"/>
            </a:endParaRPr>
          </a:p>
          <a:p>
            <a:pPr marL="26119" indent="0">
              <a:lnSpc>
                <a:spcPts val="1200"/>
              </a:lnSpc>
              <a:buNone/>
            </a:pPr>
            <a:r>
              <a:rPr lang="ja-JP" altLang="en-US" sz="1200" dirty="0">
                <a:latin typeface="+mn-ea"/>
              </a:rPr>
              <a:t>　</a:t>
            </a:r>
            <a:r>
              <a:rPr lang="ja-JP" altLang="en-US" sz="1200" dirty="0">
                <a:solidFill>
                  <a:schemeClr val="tx1"/>
                </a:solidFill>
                <a:latin typeface="+mn-ea"/>
              </a:rPr>
              <a:t>手当のみ表示しています。</a:t>
            </a:r>
          </a:p>
          <a:p>
            <a:pPr marL="26119" indent="0">
              <a:lnSpc>
                <a:spcPts val="1200"/>
              </a:lnSpc>
              <a:buNone/>
            </a:pPr>
            <a:r>
              <a:rPr lang="ja-JP" altLang="en-US" sz="1200" dirty="0">
                <a:latin typeface="+mn-ea"/>
              </a:rPr>
              <a:t>　</a:t>
            </a:r>
            <a:r>
              <a:rPr lang="ja-JP" altLang="en-US" sz="1200" dirty="0">
                <a:solidFill>
                  <a:srgbClr val="FF0000"/>
                </a:solidFill>
                <a:latin typeface="+mn-ea"/>
              </a:rPr>
              <a:t>申請を行う場合は，採用後２週間以内に提出願います。</a:t>
            </a:r>
            <a:r>
              <a:rPr lang="ja-JP" altLang="en-US" sz="1200" dirty="0">
                <a:solidFill>
                  <a:schemeClr val="tx1"/>
                </a:solidFill>
                <a:latin typeface="+mn-ea"/>
              </a:rPr>
              <a:t>準備に時間を要する</a:t>
            </a:r>
            <a:endParaRPr lang="en-US" altLang="ja-JP" sz="1200" dirty="0">
              <a:solidFill>
                <a:schemeClr val="tx1"/>
              </a:solidFill>
              <a:latin typeface="+mn-ea"/>
            </a:endParaRPr>
          </a:p>
          <a:p>
            <a:pPr marL="26119" indent="0">
              <a:lnSpc>
                <a:spcPts val="1200"/>
              </a:lnSpc>
              <a:buNone/>
            </a:pPr>
            <a:r>
              <a:rPr lang="ja-JP" altLang="en-US" sz="1200" dirty="0">
                <a:latin typeface="+mn-ea"/>
              </a:rPr>
              <a:t>　</a:t>
            </a:r>
            <a:r>
              <a:rPr lang="ja-JP" altLang="en-US" sz="1200" dirty="0">
                <a:solidFill>
                  <a:schemeClr val="tx1"/>
                </a:solidFill>
                <a:latin typeface="+mn-ea"/>
              </a:rPr>
              <a:t>添付書類がある場合は，申請のみを先に行い，書類が用意でき次第，</a:t>
            </a:r>
            <a:r>
              <a:rPr lang="en-US" altLang="ja-JP" sz="1200" dirty="0">
                <a:solidFill>
                  <a:schemeClr val="tx1"/>
                </a:solidFill>
                <a:latin typeface="+mn-ea"/>
              </a:rPr>
              <a:t>CWS</a:t>
            </a:r>
            <a:r>
              <a:rPr lang="ja-JP" altLang="en-US" sz="1200" dirty="0">
                <a:solidFill>
                  <a:schemeClr val="tx1"/>
                </a:solidFill>
                <a:latin typeface="+mn-ea"/>
              </a:rPr>
              <a:t>から</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提出願います</a:t>
            </a:r>
          </a:p>
          <a:p>
            <a:pPr marL="26119" indent="0">
              <a:lnSpc>
                <a:spcPts val="1200"/>
              </a:lnSpc>
              <a:buNone/>
            </a:pP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経路</a:t>
            </a:r>
            <a:r>
              <a:rPr lang="en-US" altLang="ja-JP" sz="1200" dirty="0">
                <a:solidFill>
                  <a:schemeClr val="tx1"/>
                </a:solidFill>
                <a:latin typeface="+mn-ea"/>
              </a:rPr>
              <a:t>】</a:t>
            </a:r>
            <a:r>
              <a:rPr lang="ja-JP" altLang="en-US" sz="1200" dirty="0">
                <a:solidFill>
                  <a:schemeClr val="tx1"/>
                </a:solidFill>
                <a:latin typeface="+mn-ea"/>
              </a:rPr>
              <a:t>メインページ→提出物処理状況一覧→［該当する書類番号］を選択し，</a:t>
            </a:r>
            <a:endParaRPr lang="en-US" altLang="ja-JP" sz="1200" dirty="0">
              <a:solidFill>
                <a:schemeClr val="tx1"/>
              </a:solidFill>
              <a:latin typeface="+mn-ea"/>
            </a:endParaRPr>
          </a:p>
          <a:p>
            <a:pPr marL="26119" indent="0">
              <a:lnSpc>
                <a:spcPts val="1200"/>
              </a:lnSpc>
              <a:buNone/>
            </a:pPr>
            <a:r>
              <a:rPr lang="en-US" altLang="ja-JP" sz="1200" dirty="0">
                <a:solidFill>
                  <a:schemeClr val="tx1"/>
                </a:solidFill>
                <a:latin typeface="+mn-ea"/>
              </a:rPr>
              <a:t>       </a:t>
            </a:r>
            <a:r>
              <a:rPr lang="ja-JP" altLang="en-US" sz="1200" dirty="0">
                <a:solidFill>
                  <a:schemeClr val="tx1"/>
                </a:solidFill>
                <a:latin typeface="+mn-ea"/>
              </a:rPr>
              <a:t>書類を提出）。</a:t>
            </a:r>
          </a:p>
          <a:p>
            <a:pPr marL="26119" indent="0">
              <a:lnSpc>
                <a:spcPts val="1200"/>
              </a:lnSpc>
              <a:buNone/>
            </a:pPr>
            <a:r>
              <a:rPr lang="ja-JP" altLang="en-US" sz="1200" dirty="0">
                <a:solidFill>
                  <a:schemeClr val="tx1"/>
                </a:solidFill>
                <a:latin typeface="+mn-ea"/>
              </a:rPr>
              <a:t>・健康保険の被保険者に扶養されている方（被扶養者）や国民年金第３号被保険者の</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認定にあたっては，過去の収入，現時点の収入又は将来の収入の見込みなどから，</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今後</a:t>
            </a:r>
            <a:r>
              <a:rPr lang="en-US" altLang="ja-JP" sz="1200" dirty="0">
                <a:solidFill>
                  <a:schemeClr val="tx1"/>
                </a:solidFill>
                <a:latin typeface="+mn-ea"/>
              </a:rPr>
              <a:t>1</a:t>
            </a:r>
            <a:r>
              <a:rPr lang="ja-JP" altLang="en-US" sz="1200" dirty="0">
                <a:solidFill>
                  <a:schemeClr val="tx1"/>
                </a:solidFill>
                <a:latin typeface="+mn-ea"/>
              </a:rPr>
              <a:t>年間の収入を見込むこととされていますが，医療職の方が令和３年４月から</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令和６年３月末までの期間に新型コロナウイルスワクチン接種業務に従事したこと</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により得た給与収入は，収入確認の際，年間収入に算定しない特例措置がありますので，</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年間収入見込額の入力にあたっては御注意願います。</a:t>
            </a:r>
          </a:p>
          <a:p>
            <a:pPr marL="26119" indent="0">
              <a:buNone/>
            </a:pPr>
            <a:endParaRPr lang="en-US" altLang="ja-JP" sz="1200" dirty="0">
              <a:latin typeface="+mn-ea"/>
            </a:endParaRPr>
          </a:p>
        </p:txBody>
      </p:sp>
      <p:sp>
        <p:nvSpPr>
          <p:cNvPr id="5" name="スライド番号プレースホルダー 4"/>
          <p:cNvSpPr>
            <a:spLocks noGrp="1"/>
          </p:cNvSpPr>
          <p:nvPr>
            <p:ph type="sldNum" sz="quarter" idx="12"/>
          </p:nvPr>
        </p:nvSpPr>
        <p:spPr/>
        <p:txBody>
          <a:bodyPr/>
          <a:lstStyle/>
          <a:p>
            <a:fld id="{A236939A-4376-41DE-B2DA-B5F412B8C33E}" type="slidenum">
              <a:rPr kumimoji="1" lang="ja-JP" altLang="en-US" smtClean="0"/>
              <a:pPr/>
              <a:t>4</a:t>
            </a:fld>
            <a:endParaRPr kumimoji="1" lang="ja-JP" altLang="en-US" dirty="0"/>
          </a:p>
        </p:txBody>
      </p:sp>
      <p:sp>
        <p:nvSpPr>
          <p:cNvPr id="6" name="テキスト ボックス 5">
            <a:extLst>
              <a:ext uri="{FF2B5EF4-FFF2-40B4-BE49-F238E27FC236}">
                <a16:creationId xmlns:a16="http://schemas.microsoft.com/office/drawing/2014/main" id="{E00FFD50-8FE8-4C75-B5F4-A5BD3CA8C60F}"/>
              </a:ext>
            </a:extLst>
          </p:cNvPr>
          <p:cNvSpPr txBox="1"/>
          <p:nvPr/>
        </p:nvSpPr>
        <p:spPr>
          <a:xfrm>
            <a:off x="3190197" y="401447"/>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3751</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jm2745@hirosaki-u.ac.jp</a:t>
            </a:r>
            <a:endParaRPr kumimoji="1" lang="en-US" altLang="ja-JP" sz="1200" dirty="0">
              <a:latin typeface="+mj-ea"/>
              <a:ea typeface="+mj-ea"/>
            </a:endParaRPr>
          </a:p>
          <a:p>
            <a:r>
              <a:rPr kumimoji="1" lang="ja-JP" altLang="en-US" sz="1138" dirty="0"/>
              <a:t>　</a:t>
            </a:r>
          </a:p>
        </p:txBody>
      </p:sp>
      <p:sp>
        <p:nvSpPr>
          <p:cNvPr id="7" name="スライド番号プレースホルダー 3">
            <a:extLst>
              <a:ext uri="{FF2B5EF4-FFF2-40B4-BE49-F238E27FC236}">
                <a16:creationId xmlns:a16="http://schemas.microsoft.com/office/drawing/2014/main" id="{156D1A58-241E-4ECF-AFBB-D386646646B7}"/>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ja-JP" sz="1630" dirty="0">
                <a:solidFill>
                  <a:schemeClr val="tx1"/>
                </a:solidFill>
                <a:latin typeface="+mj-ea"/>
                <a:ea typeface="+mj-ea"/>
              </a:rPr>
              <a:t>3</a:t>
            </a:r>
          </a:p>
        </p:txBody>
      </p:sp>
    </p:spTree>
    <p:extLst>
      <p:ext uri="{BB962C8B-B14F-4D97-AF65-F5344CB8AC3E}">
        <p14:creationId xmlns:p14="http://schemas.microsoft.com/office/powerpoint/2010/main" val="411902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07F3B674-CBED-4449-9446-300FCB04D70D}"/>
              </a:ext>
            </a:extLst>
          </p:cNvPr>
          <p:cNvSpPr>
            <a:spLocks noGrp="1"/>
          </p:cNvSpPr>
          <p:nvPr>
            <p:ph type="title"/>
          </p:nvPr>
        </p:nvSpPr>
        <p:spPr>
          <a:xfrm>
            <a:off x="849312" y="196551"/>
            <a:ext cx="1868835" cy="369510"/>
          </a:xfrm>
        </p:spPr>
        <p:txBody>
          <a:bodyPr>
            <a:normAutofit fontScale="90000"/>
          </a:bodyPr>
          <a:lstStyle/>
          <a:p>
            <a:r>
              <a:rPr lang="ja-JP" altLang="en-US" sz="2200" dirty="0"/>
              <a:t>予算・会計</a:t>
            </a:r>
            <a:br>
              <a:rPr lang="ja-JP" altLang="ja-JP" dirty="0"/>
            </a:br>
            <a:endParaRPr kumimoji="1" lang="ja-JP" altLang="en-US" dirty="0"/>
          </a:p>
        </p:txBody>
      </p:sp>
      <p:sp>
        <p:nvSpPr>
          <p:cNvPr id="16" name="テキスト ボックス 15">
            <a:extLst>
              <a:ext uri="{FF2B5EF4-FFF2-40B4-BE49-F238E27FC236}">
                <a16:creationId xmlns:a16="http://schemas.microsoft.com/office/drawing/2014/main" id="{764B79C7-0878-4312-BF55-3253FDA2F3AE}"/>
              </a:ext>
            </a:extLst>
          </p:cNvPr>
          <p:cNvSpPr txBox="1"/>
          <p:nvPr/>
        </p:nvSpPr>
        <p:spPr>
          <a:xfrm>
            <a:off x="150313" y="828378"/>
            <a:ext cx="7495087" cy="8607485"/>
          </a:xfrm>
          <a:prstGeom prst="rect">
            <a:avLst/>
          </a:prstGeom>
          <a:noFill/>
        </p:spPr>
        <p:txBody>
          <a:bodyPr wrap="square">
            <a:spAutoFit/>
          </a:bodyPr>
          <a:lstStyle/>
          <a:p>
            <a:pPr>
              <a:spcBef>
                <a:spcPts val="750"/>
              </a:spcBef>
              <a:spcAft>
                <a:spcPts val="0"/>
              </a:spcAft>
            </a:pPr>
            <a:r>
              <a:rPr lang="ja-JP" altLang="ja-JP" sz="1200" kern="100" dirty="0">
                <a:effectLst/>
                <a:latin typeface="+mj-ea"/>
                <a:ea typeface="+mj-ea"/>
                <a:cs typeface="ＭＳ 明朝" panose="02020609040205080304" pitchFamily="17" charset="-128"/>
              </a:rPr>
              <a:t>◎その他会計に関すること</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〇学部内共通的経費の徴収（コピー料金，郵便代，封筒代，公用車使用料）</a:t>
            </a:r>
            <a:endParaRPr lang="en-US" altLang="ja-JP" sz="1200" kern="100" dirty="0">
              <a:latin typeface="+mj-ea"/>
              <a:ea typeface="+mj-ea"/>
              <a:cs typeface="Times New Roman" panose="02020603050405020304" pitchFamily="18" charset="0"/>
            </a:endParaRPr>
          </a:p>
          <a:p>
            <a:pPr>
              <a:spcBef>
                <a:spcPts val="750"/>
              </a:spcBef>
              <a:spcAft>
                <a:spcPts val="0"/>
              </a:spcAft>
            </a:pPr>
            <a:endParaRPr lang="en-US" altLang="ja-JP" sz="1200" kern="100" dirty="0">
              <a:effectLst/>
              <a:latin typeface="+mj-ea"/>
              <a:ea typeface="+mj-ea"/>
              <a:cs typeface="Times New Roman" panose="02020603050405020304" pitchFamily="18" charset="0"/>
            </a:endParaRPr>
          </a:p>
          <a:p>
            <a:pPr>
              <a:spcBef>
                <a:spcPts val="750"/>
              </a:spcBef>
              <a:spcAft>
                <a:spcPts val="0"/>
              </a:spcAft>
            </a:pPr>
            <a:endParaRPr lang="en-US" altLang="ja-JP" sz="1200" kern="100" dirty="0">
              <a:latin typeface="+mj-ea"/>
              <a:ea typeface="+mj-ea"/>
              <a:cs typeface="Times New Roman" panose="02020603050405020304" pitchFamily="18" charset="0"/>
            </a:endParaRPr>
          </a:p>
          <a:p>
            <a:pPr>
              <a:spcBef>
                <a:spcPts val="750"/>
              </a:spcBef>
              <a:spcAft>
                <a:spcPts val="0"/>
              </a:spcAft>
            </a:pPr>
            <a:endParaRPr lang="en-US" altLang="ja-JP" sz="1200" kern="100" dirty="0">
              <a:effectLst/>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毎月の使用実績にあわせて，翌月に，研究経費から差し引きます。</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２月から１月までを１年とします。（</a:t>
            </a:r>
            <a:r>
              <a:rPr lang="en-US" altLang="ja-JP" sz="1200" kern="100" dirty="0">
                <a:effectLst/>
                <a:latin typeface="+mj-ea"/>
                <a:ea typeface="+mj-ea"/>
                <a:cs typeface="ＭＳ 明朝" panose="02020609040205080304" pitchFamily="17" charset="-128"/>
              </a:rPr>
              <a:t>ex.R4.2</a:t>
            </a:r>
            <a:r>
              <a:rPr lang="ja-JP" altLang="ja-JP" sz="1200" kern="100" dirty="0">
                <a:effectLst/>
                <a:latin typeface="+mj-ea"/>
                <a:ea typeface="+mj-ea"/>
                <a:cs typeface="ＭＳ 明朝" panose="02020609040205080304" pitchFamily="17" charset="-128"/>
              </a:rPr>
              <a:t>～</a:t>
            </a:r>
            <a:r>
              <a:rPr lang="en-US" altLang="ja-JP" sz="1200" kern="100" dirty="0">
                <a:effectLst/>
                <a:latin typeface="+mj-ea"/>
                <a:ea typeface="+mj-ea"/>
                <a:cs typeface="ＭＳ 明朝" panose="02020609040205080304" pitchFamily="17" charset="-128"/>
              </a:rPr>
              <a:t>R5.1</a:t>
            </a:r>
            <a:r>
              <a:rPr lang="ja-JP" altLang="ja-JP" sz="1200" kern="100" dirty="0">
                <a:effectLst/>
                <a:latin typeface="+mj-ea"/>
                <a:ea typeface="+mj-ea"/>
                <a:cs typeface="ＭＳ 明朝" panose="02020609040205080304" pitchFamily="17" charset="-128"/>
              </a:rPr>
              <a:t>を令和４年度予算から差引）</a:t>
            </a:r>
            <a:endParaRPr lang="en-US" altLang="ja-JP" sz="1200" kern="100" dirty="0">
              <a:latin typeface="+mj-ea"/>
              <a:ea typeface="+mj-ea"/>
              <a:cs typeface="Times New Roman" panose="02020603050405020304" pitchFamily="18" charset="0"/>
            </a:endParaRPr>
          </a:p>
          <a:p>
            <a:pPr>
              <a:spcBef>
                <a:spcPts val="750"/>
              </a:spcBef>
              <a:spcAft>
                <a:spcPts val="0"/>
              </a:spcAft>
            </a:pPr>
            <a:endParaRPr lang="en-US" altLang="ja-JP" sz="1200" kern="100" dirty="0">
              <a:effectLst/>
              <a:latin typeface="+mj-ea"/>
              <a:ea typeface="+mj-ea"/>
              <a:cs typeface="Times New Roman" panose="02020603050405020304" pitchFamily="18" charset="0"/>
            </a:endParaRPr>
          </a:p>
          <a:p>
            <a:pPr>
              <a:spcBef>
                <a:spcPts val="750"/>
              </a:spcBef>
              <a:spcAft>
                <a:spcPts val="0"/>
              </a:spcAft>
            </a:pP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〇電気機器への課金</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農学生命科学部では下記の電気機器を使用する場合，課金をすることと</a:t>
            </a:r>
            <a:r>
              <a:rPr lang="ja-JP" altLang="en-US" sz="1200" kern="100" dirty="0">
                <a:effectLst/>
                <a:latin typeface="+mj-ea"/>
                <a:ea typeface="+mj-ea"/>
                <a:cs typeface="ＭＳ 明朝" panose="02020609040205080304" pitchFamily="17" charset="-128"/>
              </a:rPr>
              <a:t>な</a:t>
            </a:r>
            <a:r>
              <a:rPr lang="ja-JP" altLang="ja-JP" sz="1200" kern="100" dirty="0">
                <a:effectLst/>
                <a:latin typeface="+mj-ea"/>
                <a:ea typeface="+mj-ea"/>
                <a:cs typeface="ＭＳ 明朝" panose="02020609040205080304" pitchFamily="17" charset="-128"/>
              </a:rPr>
              <a:t>って</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います。</a:t>
            </a:r>
            <a:r>
              <a:rPr lang="en-US" altLang="ja-JP" sz="1200" kern="100" dirty="0">
                <a:effectLst/>
                <a:latin typeface="+mj-ea"/>
                <a:ea typeface="+mj-ea"/>
                <a:cs typeface="ＭＳ 明朝" panose="02020609040205080304" pitchFamily="17" charset="-128"/>
              </a:rPr>
              <a:t>11</a:t>
            </a:r>
            <a:r>
              <a:rPr lang="ja-JP" altLang="ja-JP" sz="1200" kern="100" dirty="0">
                <a:effectLst/>
                <a:latin typeface="+mj-ea"/>
                <a:ea typeface="+mj-ea"/>
                <a:cs typeface="ＭＳ 明朝" panose="02020609040205080304" pitchFamily="17" charset="-128"/>
              </a:rPr>
              <a:t>月下旬を目途にメールで申請書の提出を依頼しますので，使用する場</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合は提出をお願いします。</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課金額一覧</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　エアコン　</a:t>
            </a:r>
            <a:r>
              <a:rPr lang="en-US" altLang="ja-JP" sz="1200" kern="100" dirty="0">
                <a:effectLst/>
                <a:latin typeface="+mj-ea"/>
                <a:ea typeface="+mj-ea"/>
                <a:cs typeface="ＭＳ 明朝" panose="02020609040205080304" pitchFamily="17" charset="-128"/>
              </a:rPr>
              <a:t>5,000</a:t>
            </a:r>
            <a:r>
              <a:rPr lang="ja-JP" altLang="ja-JP" sz="1200" kern="100" dirty="0">
                <a:effectLst/>
                <a:latin typeface="+mj-ea"/>
                <a:ea typeface="+mj-ea"/>
                <a:cs typeface="ＭＳ 明朝" panose="02020609040205080304" pitchFamily="17" charset="-128"/>
              </a:rPr>
              <a:t>円／月　　　　</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　冷蔵庫・冷凍庫・恒温器　</a:t>
            </a:r>
            <a:r>
              <a:rPr lang="en-US" altLang="ja-JP" sz="1200" kern="100" dirty="0">
                <a:effectLst/>
                <a:latin typeface="+mj-ea"/>
                <a:ea typeface="+mj-ea"/>
                <a:cs typeface="ＭＳ 明朝" panose="02020609040205080304" pitchFamily="17" charset="-128"/>
              </a:rPr>
              <a:t>1,000</a:t>
            </a:r>
            <a:r>
              <a:rPr lang="ja-JP" altLang="ja-JP" sz="1200" kern="100" dirty="0">
                <a:effectLst/>
                <a:latin typeface="+mj-ea"/>
                <a:ea typeface="+mj-ea"/>
                <a:cs typeface="ＭＳ 明朝" panose="02020609040205080304" pitchFamily="17" charset="-128"/>
              </a:rPr>
              <a:t>円／月</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　超低温冷凍庫（</a:t>
            </a:r>
            <a:r>
              <a:rPr lang="en-US" altLang="ja-JP" sz="1200" kern="100" dirty="0">
                <a:effectLst/>
                <a:latin typeface="+mj-ea"/>
                <a:ea typeface="+mj-ea"/>
                <a:cs typeface="ＭＳ 明朝" panose="02020609040205080304" pitchFamily="17" charset="-128"/>
              </a:rPr>
              <a:t>-50</a:t>
            </a:r>
            <a:r>
              <a:rPr lang="ja-JP" altLang="ja-JP" sz="1200" kern="100" dirty="0">
                <a:effectLst/>
                <a:latin typeface="+mj-ea"/>
                <a:ea typeface="+mj-ea"/>
                <a:cs typeface="ＭＳ 明朝" panose="02020609040205080304" pitchFamily="17" charset="-128"/>
              </a:rPr>
              <a:t>℃超）　</a:t>
            </a:r>
            <a:r>
              <a:rPr lang="en-US" altLang="ja-JP" sz="1200" kern="100" dirty="0">
                <a:effectLst/>
                <a:latin typeface="+mj-ea"/>
                <a:ea typeface="+mj-ea"/>
                <a:cs typeface="ＭＳ 明朝" panose="02020609040205080304" pitchFamily="17" charset="-128"/>
              </a:rPr>
              <a:t>2,000</a:t>
            </a:r>
            <a:r>
              <a:rPr lang="ja-JP" altLang="ja-JP" sz="1200" kern="100" dirty="0">
                <a:effectLst/>
                <a:latin typeface="+mj-ea"/>
                <a:ea typeface="+mj-ea"/>
                <a:cs typeface="ＭＳ 明朝" panose="02020609040205080304" pitchFamily="17" charset="-128"/>
              </a:rPr>
              <a:t>円／月　　　　　</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　冷蔵室・冷凍室・恒温室　</a:t>
            </a:r>
            <a:r>
              <a:rPr lang="en-US" altLang="ja-JP" sz="1200" kern="100" dirty="0">
                <a:effectLst/>
                <a:latin typeface="+mj-ea"/>
                <a:ea typeface="+mj-ea"/>
                <a:cs typeface="ＭＳ 明朝" panose="02020609040205080304" pitchFamily="17" charset="-128"/>
              </a:rPr>
              <a:t>3,000</a:t>
            </a:r>
            <a:r>
              <a:rPr lang="ja-JP" altLang="ja-JP" sz="1200" kern="100" dirty="0">
                <a:effectLst/>
                <a:latin typeface="+mj-ea"/>
                <a:ea typeface="+mj-ea"/>
                <a:cs typeface="ＭＳ 明朝" panose="02020609040205080304" pitchFamily="17" charset="-128"/>
              </a:rPr>
              <a:t>円／月</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　コラボ３階共同冷蔵室　</a:t>
            </a:r>
            <a:r>
              <a:rPr lang="en-US" altLang="ja-JP" sz="1200" kern="100" dirty="0">
                <a:effectLst/>
                <a:latin typeface="+mj-ea"/>
                <a:ea typeface="+mj-ea"/>
                <a:cs typeface="ＭＳ 明朝" panose="02020609040205080304" pitchFamily="17" charset="-128"/>
              </a:rPr>
              <a:t>10,000</a:t>
            </a:r>
            <a:r>
              <a:rPr lang="ja-JP" altLang="ja-JP" sz="1200" kern="100" dirty="0">
                <a:effectLst/>
                <a:latin typeface="+mj-ea"/>
                <a:ea typeface="+mj-ea"/>
                <a:cs typeface="ＭＳ 明朝" panose="02020609040205080304" pitchFamily="17" charset="-128"/>
              </a:rPr>
              <a:t>円／月を使用教員数で按分</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〇エアコンについて</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エアコンは集中管理されているものがあります。集中管理エアコンは，事務への</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使用申請をしてからしか使用できません。申請の必要がある場合は申請書を送付</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しますので</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連絡ください。</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8E9B1A68-3D18-4D5A-91DD-7FA32548CE20}"/>
              </a:ext>
            </a:extLst>
          </p:cNvPr>
          <p:cNvSpPr txBox="1"/>
          <p:nvPr/>
        </p:nvSpPr>
        <p:spPr>
          <a:xfrm>
            <a:off x="3331241" y="1904786"/>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3746</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jm3746@hirosaki-u.ac.jp</a:t>
            </a:r>
            <a:endParaRPr kumimoji="1" lang="en-US" altLang="ja-JP" sz="1200" dirty="0">
              <a:latin typeface="+mj-ea"/>
              <a:ea typeface="+mj-ea"/>
            </a:endParaRPr>
          </a:p>
          <a:p>
            <a:r>
              <a:rPr kumimoji="1" lang="ja-JP" altLang="en-US" sz="1138" dirty="0"/>
              <a:t>　</a:t>
            </a:r>
          </a:p>
        </p:txBody>
      </p:sp>
      <p:sp>
        <p:nvSpPr>
          <p:cNvPr id="18" name="テキスト ボックス 17">
            <a:extLst>
              <a:ext uri="{FF2B5EF4-FFF2-40B4-BE49-F238E27FC236}">
                <a16:creationId xmlns:a16="http://schemas.microsoft.com/office/drawing/2014/main" id="{84A5F90A-D802-4E4D-BC1C-B41544360D84}"/>
              </a:ext>
            </a:extLst>
          </p:cNvPr>
          <p:cNvSpPr txBox="1"/>
          <p:nvPr/>
        </p:nvSpPr>
        <p:spPr>
          <a:xfrm>
            <a:off x="3331241" y="3712777"/>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3746</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jm3746@hirosaki-u.ac.jp</a:t>
            </a:r>
            <a:endParaRPr kumimoji="1" lang="en-US" altLang="ja-JP" sz="1200" dirty="0">
              <a:latin typeface="+mj-ea"/>
              <a:ea typeface="+mj-ea"/>
            </a:endParaRPr>
          </a:p>
          <a:p>
            <a:r>
              <a:rPr kumimoji="1" lang="ja-JP" altLang="en-US" sz="1138" dirty="0"/>
              <a:t>　</a:t>
            </a:r>
          </a:p>
        </p:txBody>
      </p:sp>
      <p:sp>
        <p:nvSpPr>
          <p:cNvPr id="19" name="テキスト ボックス 18">
            <a:extLst>
              <a:ext uri="{FF2B5EF4-FFF2-40B4-BE49-F238E27FC236}">
                <a16:creationId xmlns:a16="http://schemas.microsoft.com/office/drawing/2014/main" id="{F69ADAEA-4000-46E7-AD6A-8C8AD0F76883}"/>
              </a:ext>
            </a:extLst>
          </p:cNvPr>
          <p:cNvSpPr txBox="1"/>
          <p:nvPr/>
        </p:nvSpPr>
        <p:spPr>
          <a:xfrm>
            <a:off x="3331241" y="7570837"/>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3746</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jm3746@hirosaki-u.ac.jp</a:t>
            </a:r>
            <a:endParaRPr kumimoji="1" lang="en-US" altLang="ja-JP" sz="1200" dirty="0">
              <a:latin typeface="+mj-ea"/>
              <a:ea typeface="+mj-ea"/>
            </a:endParaRPr>
          </a:p>
          <a:p>
            <a:r>
              <a:rPr kumimoji="1" lang="ja-JP" altLang="en-US" sz="1138" dirty="0"/>
              <a:t>　</a:t>
            </a:r>
          </a:p>
        </p:txBody>
      </p:sp>
      <p:sp>
        <p:nvSpPr>
          <p:cNvPr id="20" name="スライド番号プレースホルダー 3">
            <a:extLst>
              <a:ext uri="{FF2B5EF4-FFF2-40B4-BE49-F238E27FC236}">
                <a16:creationId xmlns:a16="http://schemas.microsoft.com/office/drawing/2014/main" id="{101660B8-9CA5-49E1-B195-B9639F2A9126}"/>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39</a:t>
            </a:r>
          </a:p>
        </p:txBody>
      </p:sp>
    </p:spTree>
    <p:extLst>
      <p:ext uri="{BB962C8B-B14F-4D97-AF65-F5344CB8AC3E}">
        <p14:creationId xmlns:p14="http://schemas.microsoft.com/office/powerpoint/2010/main" val="277463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53ADC83-7797-421C-8FF3-BE2B4D1E5F1C}"/>
              </a:ext>
            </a:extLst>
          </p:cNvPr>
          <p:cNvSpPr txBox="1"/>
          <p:nvPr/>
        </p:nvSpPr>
        <p:spPr>
          <a:xfrm>
            <a:off x="206680" y="840625"/>
            <a:ext cx="5743183" cy="4298613"/>
          </a:xfrm>
          <a:prstGeom prst="rect">
            <a:avLst/>
          </a:prstGeom>
          <a:noFill/>
        </p:spPr>
        <p:txBody>
          <a:bodyPr wrap="square">
            <a:spAutoFit/>
          </a:bodyPr>
          <a:lstStyle/>
          <a:p>
            <a:pPr marL="141605">
              <a:spcBef>
                <a:spcPts val="750"/>
              </a:spcBef>
              <a:spcAft>
                <a:spcPts val="0"/>
              </a:spcAft>
            </a:pPr>
            <a:r>
              <a:rPr lang="ja-JP" altLang="ja-JP" sz="1200" kern="100" dirty="0">
                <a:effectLst/>
                <a:latin typeface="+mj-ea"/>
                <a:ea typeface="+mj-ea"/>
                <a:cs typeface="ＭＳ 明朝" panose="02020609040205080304" pitchFamily="17" charset="-128"/>
              </a:rPr>
              <a:t>〇コピーについて</a:t>
            </a:r>
            <a:endParaRPr lang="en-US" altLang="ja-JP" sz="1200" kern="100" dirty="0">
              <a:effectLst/>
              <a:latin typeface="+mj-ea"/>
              <a:ea typeface="+mj-ea"/>
              <a:cs typeface="ＭＳ 明朝" panose="02020609040205080304" pitchFamily="17" charset="-128"/>
            </a:endParaRPr>
          </a:p>
          <a:p>
            <a:pPr marL="141605">
              <a:spcBef>
                <a:spcPts val="750"/>
              </a:spcBef>
              <a:spcAft>
                <a:spcPts val="0"/>
              </a:spcAft>
            </a:pP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　①コピーカード（銀色のカード）を使用するコピー機</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　</a:t>
            </a:r>
            <a:r>
              <a:rPr lang="en-US" altLang="ja-JP" sz="1200" kern="100" dirty="0">
                <a:effectLst/>
                <a:latin typeface="+mj-ea"/>
                <a:ea typeface="+mj-ea"/>
                <a:cs typeface="ＭＳ 明朝" panose="02020609040205080304" pitchFamily="17" charset="-128"/>
              </a:rPr>
              <a:t>2</a:t>
            </a:r>
            <a:r>
              <a:rPr lang="ja-JP" altLang="ja-JP" sz="1200" kern="100" dirty="0">
                <a:effectLst/>
                <a:latin typeface="+mj-ea"/>
                <a:ea typeface="+mj-ea"/>
                <a:cs typeface="ＭＳ 明朝" panose="02020609040205080304" pitchFamily="17" charset="-128"/>
              </a:rPr>
              <a:t>階の印刷室に</a:t>
            </a:r>
            <a:r>
              <a:rPr lang="en-US" altLang="ja-JP" sz="1200" kern="100" dirty="0">
                <a:effectLst/>
                <a:latin typeface="+mj-ea"/>
                <a:ea typeface="+mj-ea"/>
                <a:cs typeface="ＭＳ 明朝" panose="02020609040205080304" pitchFamily="17" charset="-128"/>
              </a:rPr>
              <a:t>2</a:t>
            </a:r>
            <a:r>
              <a:rPr lang="ja-JP" altLang="ja-JP" sz="1200" kern="100" dirty="0">
                <a:effectLst/>
                <a:latin typeface="+mj-ea"/>
                <a:ea typeface="+mj-ea"/>
                <a:cs typeface="ＭＳ 明朝" panose="02020609040205080304" pitchFamily="17" charset="-128"/>
              </a:rPr>
              <a:t>台あります。使用枚数に応じて，白黒は</a:t>
            </a: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枚</a:t>
            </a:r>
            <a:r>
              <a:rPr lang="en-US" altLang="ja-JP" sz="1200" kern="100" dirty="0">
                <a:effectLst/>
                <a:latin typeface="+mj-ea"/>
                <a:ea typeface="+mj-ea"/>
                <a:cs typeface="ＭＳ 明朝" panose="02020609040205080304" pitchFamily="17" charset="-128"/>
              </a:rPr>
              <a:t>1.71</a:t>
            </a:r>
            <a:r>
              <a:rPr lang="ja-JP" altLang="ja-JP" sz="1200" kern="100" dirty="0">
                <a:effectLst/>
                <a:latin typeface="+mj-ea"/>
                <a:ea typeface="+mj-ea"/>
                <a:cs typeface="ＭＳ 明朝" panose="02020609040205080304" pitchFamily="17" charset="-128"/>
              </a:rPr>
              <a:t>円，</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　カラーは</a:t>
            </a: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枚</a:t>
            </a:r>
            <a:r>
              <a:rPr lang="en-US" altLang="ja-JP" sz="1200" kern="100" dirty="0">
                <a:effectLst/>
                <a:latin typeface="+mj-ea"/>
                <a:ea typeface="+mj-ea"/>
                <a:cs typeface="ＭＳ 明朝" panose="02020609040205080304" pitchFamily="17" charset="-128"/>
              </a:rPr>
              <a:t>7.03</a:t>
            </a:r>
            <a:r>
              <a:rPr lang="ja-JP" altLang="ja-JP" sz="1200" kern="100" dirty="0">
                <a:effectLst/>
                <a:latin typeface="+mj-ea"/>
                <a:ea typeface="+mj-ea"/>
                <a:cs typeface="ＭＳ 明朝" panose="02020609040205080304" pitchFamily="17" charset="-128"/>
              </a:rPr>
              <a:t>円を校費から支出していただきます。</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　※万が一，コピーカードを紛失した場合は，速やかに研究協力担当まで</a:t>
            </a:r>
            <a:endParaRPr lang="en-US" altLang="ja-JP" sz="1200" kern="100" dirty="0">
              <a:effectLst/>
              <a:latin typeface="+mj-ea"/>
              <a:ea typeface="+mj-ea"/>
              <a:cs typeface="ＭＳ 明朝" panose="02020609040205080304" pitchFamily="17" charset="-128"/>
            </a:endParaRPr>
          </a:p>
          <a:p>
            <a:pPr marL="141605">
              <a:spcBef>
                <a:spcPts val="750"/>
              </a:spcBef>
              <a:spcAft>
                <a:spcPts val="0"/>
              </a:spcAft>
            </a:pPr>
            <a:r>
              <a:rPr lang="ja-JP" altLang="en-US" sz="1200" kern="100" dirty="0">
                <a:latin typeface="+mj-ea"/>
                <a:ea typeface="+mj-ea"/>
                <a:cs typeface="ＭＳ 明朝" panose="02020609040205080304" pitchFamily="17" charset="-128"/>
              </a:rPr>
              <a:t>　御</a:t>
            </a:r>
            <a:r>
              <a:rPr lang="ja-JP" altLang="ja-JP" sz="1200" kern="100" dirty="0">
                <a:effectLst/>
                <a:latin typeface="+mj-ea"/>
                <a:ea typeface="+mj-ea"/>
                <a:cs typeface="ＭＳ 明朝" panose="02020609040205080304" pitchFamily="17" charset="-128"/>
              </a:rPr>
              <a:t>報告願います。</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　</a:t>
            </a:r>
            <a:r>
              <a:rPr lang="ja-JP" altLang="ja-JP" sz="1200" u="sng" kern="100" dirty="0">
                <a:effectLst/>
                <a:latin typeface="+mj-ea"/>
                <a:ea typeface="+mj-ea"/>
                <a:cs typeface="ＭＳ 明朝" panose="02020609040205080304" pitchFamily="17" charset="-128"/>
              </a:rPr>
              <a:t>使用後は，必ずログアウト</a:t>
            </a:r>
            <a:r>
              <a:rPr lang="ja-JP" altLang="ja-JP" sz="1200" kern="100" dirty="0">
                <a:effectLst/>
                <a:latin typeface="+mj-ea"/>
                <a:ea typeface="+mj-ea"/>
                <a:cs typeface="ＭＳ 明朝" panose="02020609040205080304" pitchFamily="17" charset="-128"/>
              </a:rPr>
              <a:t>してください。</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en-US" altLang="ja-JP" sz="1200" kern="100" dirty="0">
                <a:effectLst/>
                <a:latin typeface="+mj-ea"/>
                <a:ea typeface="+mj-ea"/>
                <a:cs typeface="ＭＳ 明朝" panose="02020609040205080304" pitchFamily="17" charset="-128"/>
              </a:rPr>
              <a:t> </a:t>
            </a:r>
          </a:p>
          <a:p>
            <a:pPr marL="141605">
              <a:spcBef>
                <a:spcPts val="750"/>
              </a:spcBef>
              <a:spcAft>
                <a:spcPts val="0"/>
              </a:spcAft>
            </a:pPr>
            <a:endParaRPr lang="en-US" altLang="ja-JP" sz="1200" kern="100" dirty="0">
              <a:latin typeface="+mj-ea"/>
              <a:ea typeface="+mj-ea"/>
              <a:cs typeface="Times New Roman" panose="02020603050405020304" pitchFamily="18" charset="0"/>
            </a:endParaRPr>
          </a:p>
          <a:p>
            <a:pPr marL="141605">
              <a:spcBef>
                <a:spcPts val="750"/>
              </a:spcBef>
              <a:spcAft>
                <a:spcPts val="0"/>
              </a:spcAft>
            </a:pP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②オフセット印刷機（コピーカード不要）</a:t>
            </a:r>
            <a:endParaRPr lang="en-US" altLang="ja-JP" sz="1200" kern="100" dirty="0">
              <a:effectLst/>
              <a:latin typeface="+mj-ea"/>
              <a:ea typeface="+mj-ea"/>
              <a:cs typeface="ＭＳ 明朝" panose="02020609040205080304" pitchFamily="17" charset="-128"/>
            </a:endParaRPr>
          </a:p>
          <a:p>
            <a:pPr marL="133350">
              <a:spcBef>
                <a:spcPts val="750"/>
              </a:spcBef>
              <a:spcAft>
                <a:spcPts val="0"/>
              </a:spcAft>
            </a:pP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　</a:t>
            </a:r>
            <a:r>
              <a:rPr lang="en-US" altLang="ja-JP" sz="1200" kern="100" dirty="0">
                <a:effectLst/>
                <a:latin typeface="+mj-ea"/>
                <a:ea typeface="+mj-ea"/>
                <a:cs typeface="ＭＳ 明朝" panose="02020609040205080304" pitchFamily="17" charset="-128"/>
              </a:rPr>
              <a:t>2</a:t>
            </a:r>
            <a:r>
              <a:rPr lang="ja-JP" altLang="ja-JP" sz="1200" kern="100" dirty="0">
                <a:effectLst/>
                <a:latin typeface="+mj-ea"/>
                <a:ea typeface="+mj-ea"/>
                <a:cs typeface="ＭＳ 明朝" panose="02020609040205080304" pitchFamily="17" charset="-128"/>
              </a:rPr>
              <a:t>階印刷機にある輪転機です。</a:t>
            </a: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枚</a:t>
            </a:r>
            <a:r>
              <a:rPr lang="en-US" altLang="ja-JP" sz="1200" kern="100" dirty="0">
                <a:effectLst/>
                <a:latin typeface="+mj-ea"/>
                <a:ea typeface="+mj-ea"/>
                <a:cs typeface="ＭＳ 明朝" panose="02020609040205080304" pitchFamily="17" charset="-128"/>
              </a:rPr>
              <a:t>1</a:t>
            </a:r>
            <a:r>
              <a:rPr lang="ja-JP" altLang="ja-JP" sz="1200" kern="100" dirty="0">
                <a:effectLst/>
                <a:latin typeface="+mj-ea"/>
                <a:ea typeface="+mj-ea"/>
                <a:cs typeface="ＭＳ 明朝" panose="02020609040205080304" pitchFamily="17" charset="-128"/>
              </a:rPr>
              <a:t>円です。</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　印刷枚数を「オフセット印刷機使用簿」に記入してください。</a:t>
            </a:r>
            <a:endParaRPr lang="ja-JP" altLang="ja-JP" sz="1200" kern="100" dirty="0">
              <a:effectLst/>
              <a:latin typeface="+mj-ea"/>
              <a:ea typeface="+mj-ea"/>
              <a:cs typeface="Times New Roman" panose="02020603050405020304" pitchFamily="18" charset="0"/>
            </a:endParaRPr>
          </a:p>
        </p:txBody>
      </p:sp>
      <p:sp>
        <p:nvSpPr>
          <p:cNvPr id="11" name="タイトル 1">
            <a:extLst>
              <a:ext uri="{FF2B5EF4-FFF2-40B4-BE49-F238E27FC236}">
                <a16:creationId xmlns:a16="http://schemas.microsoft.com/office/drawing/2014/main" id="{27B2BD84-50CC-4312-B446-1DF6D08448AC}"/>
              </a:ext>
            </a:extLst>
          </p:cNvPr>
          <p:cNvSpPr>
            <a:spLocks noGrp="1"/>
          </p:cNvSpPr>
          <p:nvPr>
            <p:ph type="title"/>
          </p:nvPr>
        </p:nvSpPr>
        <p:spPr>
          <a:xfrm>
            <a:off x="849312" y="196551"/>
            <a:ext cx="1868835" cy="369510"/>
          </a:xfrm>
        </p:spPr>
        <p:txBody>
          <a:bodyPr>
            <a:normAutofit fontScale="90000"/>
          </a:bodyPr>
          <a:lstStyle/>
          <a:p>
            <a:r>
              <a:rPr lang="ja-JP" altLang="en-US" sz="2200" dirty="0"/>
              <a:t>予算・会計</a:t>
            </a:r>
            <a:br>
              <a:rPr lang="ja-JP" altLang="ja-JP" dirty="0"/>
            </a:br>
            <a:endParaRPr kumimoji="1" lang="ja-JP" altLang="en-US" dirty="0"/>
          </a:p>
        </p:txBody>
      </p:sp>
      <p:sp>
        <p:nvSpPr>
          <p:cNvPr id="13" name="テキスト ボックス 12">
            <a:extLst>
              <a:ext uri="{FF2B5EF4-FFF2-40B4-BE49-F238E27FC236}">
                <a16:creationId xmlns:a16="http://schemas.microsoft.com/office/drawing/2014/main" id="{C7AC6EED-1773-4BE6-95E4-153F82A18F02}"/>
              </a:ext>
            </a:extLst>
          </p:cNvPr>
          <p:cNvSpPr txBox="1"/>
          <p:nvPr/>
        </p:nvSpPr>
        <p:spPr>
          <a:xfrm>
            <a:off x="3429000" y="840625"/>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2755</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jm2755@hirosaki-u.ac.jp</a:t>
            </a:r>
            <a:endParaRPr kumimoji="1" lang="en-US" altLang="ja-JP" sz="1200" dirty="0">
              <a:latin typeface="+mj-ea"/>
              <a:ea typeface="+mj-ea"/>
            </a:endParaRPr>
          </a:p>
          <a:p>
            <a:r>
              <a:rPr kumimoji="1" lang="ja-JP" altLang="en-US" sz="1138" dirty="0"/>
              <a:t>　</a:t>
            </a:r>
          </a:p>
        </p:txBody>
      </p:sp>
      <p:sp>
        <p:nvSpPr>
          <p:cNvPr id="14" name="テキスト ボックス 13">
            <a:extLst>
              <a:ext uri="{FF2B5EF4-FFF2-40B4-BE49-F238E27FC236}">
                <a16:creationId xmlns:a16="http://schemas.microsoft.com/office/drawing/2014/main" id="{FEBBCF1C-32D0-426A-AA5D-E70BA5B601B2}"/>
              </a:ext>
            </a:extLst>
          </p:cNvPr>
          <p:cNvSpPr txBox="1"/>
          <p:nvPr/>
        </p:nvSpPr>
        <p:spPr>
          <a:xfrm>
            <a:off x="3429000" y="4073429"/>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2755</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jm2755@hirosaki-u.ac.jp</a:t>
            </a:r>
            <a:endParaRPr kumimoji="1" lang="en-US" altLang="ja-JP" sz="1200" dirty="0">
              <a:latin typeface="+mj-ea"/>
              <a:ea typeface="+mj-ea"/>
            </a:endParaRPr>
          </a:p>
          <a:p>
            <a:r>
              <a:rPr kumimoji="1" lang="ja-JP" altLang="en-US" sz="1138" dirty="0"/>
              <a:t>　</a:t>
            </a:r>
          </a:p>
        </p:txBody>
      </p:sp>
      <p:sp>
        <p:nvSpPr>
          <p:cNvPr id="15" name="スライド番号プレースホルダー 3">
            <a:extLst>
              <a:ext uri="{FF2B5EF4-FFF2-40B4-BE49-F238E27FC236}">
                <a16:creationId xmlns:a16="http://schemas.microsoft.com/office/drawing/2014/main" id="{CFA94D28-BC7A-4321-882B-F6EAD3D6DABF}"/>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40</a:t>
            </a:r>
          </a:p>
        </p:txBody>
      </p:sp>
    </p:spTree>
    <p:extLst>
      <p:ext uri="{BB962C8B-B14F-4D97-AF65-F5344CB8AC3E}">
        <p14:creationId xmlns:p14="http://schemas.microsoft.com/office/powerpoint/2010/main" val="1957489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A861848-C720-455A-9515-73EB12D3DA78}"/>
              </a:ext>
            </a:extLst>
          </p:cNvPr>
          <p:cNvSpPr txBox="1"/>
          <p:nvPr/>
        </p:nvSpPr>
        <p:spPr>
          <a:xfrm>
            <a:off x="206679" y="846126"/>
            <a:ext cx="6651321" cy="9530814"/>
          </a:xfrm>
          <a:prstGeom prst="rect">
            <a:avLst/>
          </a:prstGeom>
          <a:noFill/>
        </p:spPr>
        <p:txBody>
          <a:bodyPr wrap="square">
            <a:spAutoFit/>
          </a:bodyPr>
          <a:lstStyle/>
          <a:p>
            <a:pPr>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コンプライアンス教育</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本学では，科学技術の振興を図るため，競争的資金等の研究費を適正に管理するとともに，</a:t>
            </a:r>
            <a:endParaRPr lang="en-US" altLang="ja-JP" sz="1200" kern="100" dirty="0">
              <a:effectLst/>
              <a:latin typeface="+mj-ea"/>
              <a:ea typeface="+mj-ea"/>
              <a:cs typeface="ＭＳ 明朝" panose="02020609040205080304" pitchFamily="17" charset="-128"/>
            </a:endParaRPr>
          </a:p>
          <a:p>
            <a:pPr marL="133350">
              <a:spcBef>
                <a:spcPts val="750"/>
              </a:spcBef>
              <a:spcAft>
                <a:spcPts val="0"/>
              </a:spcAft>
            </a:pPr>
            <a:r>
              <a:rPr lang="ja-JP" altLang="ja-JP" sz="1200" kern="100" dirty="0">
                <a:effectLst/>
                <a:latin typeface="+mj-ea"/>
                <a:ea typeface="+mj-ea"/>
                <a:cs typeface="ＭＳ 明朝" panose="02020609040205080304" pitchFamily="17" charset="-128"/>
              </a:rPr>
              <a:t>有効かつ円滑に活用し，研究成果を社会に還元することを目的として，「競争的資金等の管理・監査体制の実務指針」を策定いたしました。</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上記指針に則り，全学を挙げて競争的資金等の一層の適正な管理・執行を行うため，毎年，未受講者を対象にコンプライアンス教育を実施し，教職員の方々の理解を深めていただいております。</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en-US" altLang="ja-JP" sz="1200" kern="100" dirty="0">
                <a:effectLst/>
                <a:latin typeface="+mj-ea"/>
                <a:ea typeface="+mj-ea"/>
                <a:cs typeface="ＭＳ 明朝" panose="02020609040205080304" pitchFamily="17" charset="-128"/>
              </a:rPr>
              <a:t> </a:t>
            </a: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受講方法</a:t>
            </a:r>
            <a:r>
              <a:rPr lang="en-US" altLang="ja-JP" sz="1200" kern="100" dirty="0">
                <a:latin typeface="+mj-ea"/>
                <a:ea typeface="+mj-ea"/>
                <a:cs typeface="ＭＳ 明朝" panose="02020609040205080304" pitchFamily="17" charset="-128"/>
              </a:rPr>
              <a:t>】</a:t>
            </a:r>
          </a:p>
          <a:p>
            <a:pPr marL="141605">
              <a:spcBef>
                <a:spcPts val="750"/>
              </a:spcBef>
              <a:spcAft>
                <a:spcPts val="0"/>
              </a:spcAft>
            </a:pPr>
            <a:r>
              <a:rPr lang="ja-JP" altLang="en-US" sz="1200" kern="100" dirty="0">
                <a:latin typeface="+mj-ea"/>
                <a:ea typeface="+mj-ea"/>
                <a:cs typeface="ＭＳ 明朝" panose="02020609040205080304" pitchFamily="17" charset="-128"/>
              </a:rPr>
              <a:t>１．下記</a:t>
            </a:r>
            <a:r>
              <a:rPr lang="en-US" altLang="ja-JP" sz="1200" kern="100" dirty="0">
                <a:latin typeface="+mj-ea"/>
                <a:ea typeface="+mj-ea"/>
                <a:cs typeface="ＭＳ 明朝" panose="02020609040205080304" pitchFamily="17" charset="-128"/>
              </a:rPr>
              <a:t>URL</a:t>
            </a:r>
            <a:r>
              <a:rPr lang="ja-JP" altLang="en-US" sz="1200" kern="100" dirty="0">
                <a:latin typeface="+mj-ea"/>
                <a:ea typeface="+mj-ea"/>
                <a:cs typeface="ＭＳ 明朝" panose="02020609040205080304" pitchFamily="17" charset="-128"/>
              </a:rPr>
              <a:t>から「コンプライアンス教育</a:t>
            </a: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教職員用</a:t>
            </a: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」に掲載されている</a:t>
            </a:r>
            <a:endParaRPr lang="en-US" altLang="ja-JP" sz="1200" kern="100" dirty="0">
              <a:latin typeface="+mj-ea"/>
              <a:ea typeface="+mj-ea"/>
              <a:cs typeface="ＭＳ 明朝" panose="02020609040205080304" pitchFamily="17" charset="-128"/>
            </a:endParaRPr>
          </a:p>
          <a:p>
            <a:pPr marL="141605">
              <a:spcBef>
                <a:spcPts val="750"/>
              </a:spcBef>
              <a:spcAft>
                <a:spcPts val="0"/>
              </a:spcAft>
            </a:pP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「研究機関における公的研究費の管理・監査のガイドライン（実施基準）」に係るコンプライアンス教育用コンテンツ</a:t>
            </a: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及び</a:t>
            </a: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競争的研究費等の管理・監査体制の実務指針</a:t>
            </a:r>
            <a:r>
              <a:rPr lang="en-US" altLang="ja-JP" sz="1200" kern="100" dirty="0">
                <a:latin typeface="+mj-ea"/>
                <a:ea typeface="+mj-ea"/>
                <a:cs typeface="ＭＳ 明朝" panose="02020609040205080304" pitchFamily="17" charset="-128"/>
              </a:rPr>
              <a:t>』</a:t>
            </a:r>
          </a:p>
          <a:p>
            <a:pPr marL="141605">
              <a:spcBef>
                <a:spcPts val="750"/>
              </a:spcBef>
              <a:spcAft>
                <a:spcPts val="0"/>
              </a:spcAft>
            </a:pPr>
            <a:r>
              <a:rPr lang="ja-JP" altLang="en-US" sz="1200" kern="100" dirty="0">
                <a:latin typeface="+mj-ea"/>
                <a:ea typeface="+mj-ea"/>
                <a:cs typeface="ＭＳ 明朝" panose="02020609040205080304" pitchFamily="17" charset="-128"/>
              </a:rPr>
              <a:t>テキストをご確認願います。（別添</a:t>
            </a:r>
            <a:r>
              <a:rPr lang="en-US" altLang="ja-JP" sz="1200" kern="100" dirty="0">
                <a:latin typeface="+mj-ea"/>
                <a:ea typeface="+mj-ea"/>
                <a:cs typeface="ＭＳ 明朝" panose="02020609040205080304" pitchFamily="17" charset="-128"/>
              </a:rPr>
              <a:t>03</a:t>
            </a:r>
            <a:r>
              <a:rPr lang="ja-JP" altLang="en-US" sz="1200" kern="100" dirty="0">
                <a:latin typeface="+mj-ea"/>
                <a:ea typeface="+mj-ea"/>
                <a:cs typeface="ＭＳ 明朝" panose="02020609040205080304" pitchFamily="17" charset="-128"/>
              </a:rPr>
              <a:t>に受講教材を黄色マーカーしております。）</a:t>
            </a:r>
          </a:p>
          <a:p>
            <a:pPr marL="141605">
              <a:spcBef>
                <a:spcPts val="750"/>
              </a:spcBef>
              <a:spcAft>
                <a:spcPts val="0"/>
              </a:spcAft>
            </a:pPr>
            <a:r>
              <a:rPr lang="ja-JP" altLang="en-US" sz="1200" kern="100" dirty="0">
                <a:latin typeface="+mj-ea"/>
                <a:ea typeface="+mj-ea"/>
                <a:cs typeface="ＭＳ 明朝" panose="02020609040205080304" pitchFamily="17" charset="-128"/>
              </a:rPr>
              <a:t>２．グループウェアデスクネッツ（</a:t>
            </a:r>
            <a:r>
              <a:rPr lang="en-US" altLang="ja-JP" sz="1200" kern="100" dirty="0">
                <a:latin typeface="+mj-ea"/>
                <a:ea typeface="+mj-ea"/>
                <a:cs typeface="ＭＳ 明朝" panose="02020609040205080304" pitchFamily="17" charset="-128"/>
              </a:rPr>
              <a:t>https://hugs.cc.hirosaki-u.ac.jp</a:t>
            </a:r>
            <a:r>
              <a:rPr lang="ja-JP" altLang="en-US" sz="1200" kern="100" dirty="0">
                <a:latin typeface="+mj-ea"/>
                <a:ea typeface="+mj-ea"/>
                <a:cs typeface="ＭＳ 明朝" panose="02020609040205080304" pitchFamily="17" charset="-128"/>
              </a:rPr>
              <a:t>）にアクセスし、ログイン</a:t>
            </a:r>
            <a:r>
              <a:rPr lang="en-US" altLang="ja-JP" sz="1200" kern="100" dirty="0">
                <a:latin typeface="+mj-ea"/>
                <a:ea typeface="+mj-ea"/>
                <a:cs typeface="ＭＳ 明朝" panose="02020609040205080304" pitchFamily="17" charset="-128"/>
              </a:rPr>
              <a:t>ID</a:t>
            </a:r>
            <a:r>
              <a:rPr lang="ja-JP" altLang="en-US" sz="1200" kern="100" dirty="0">
                <a:latin typeface="+mj-ea"/>
                <a:ea typeface="+mj-ea"/>
                <a:cs typeface="ＭＳ 明朝" panose="02020609040205080304" pitchFamily="17" charset="-128"/>
              </a:rPr>
              <a:t>とパスワードを入力し、ログインの上、誓約書と理解度アンケートを回答願います。</a:t>
            </a:r>
          </a:p>
          <a:p>
            <a:pPr marL="141605">
              <a:spcBef>
                <a:spcPts val="750"/>
              </a:spcBef>
              <a:spcAft>
                <a:spcPts val="0"/>
              </a:spcAft>
            </a:pPr>
            <a:r>
              <a:rPr lang="en-US" altLang="ja-JP" sz="1200" kern="100" dirty="0">
                <a:latin typeface="+mj-ea"/>
                <a:ea typeface="+mj-ea"/>
                <a:cs typeface="ＭＳ 明朝" panose="02020609040205080304" pitchFamily="17" charset="-128"/>
              </a:rPr>
              <a:t>※ </a:t>
            </a:r>
            <a:r>
              <a:rPr lang="ja-JP" altLang="en-US" sz="1200" kern="100" dirty="0">
                <a:latin typeface="+mj-ea"/>
                <a:ea typeface="+mj-ea"/>
                <a:cs typeface="ＭＳ 明朝" panose="02020609040205080304" pitchFamily="17" charset="-128"/>
              </a:rPr>
              <a:t>ログイン</a:t>
            </a:r>
            <a:r>
              <a:rPr lang="en-US" altLang="ja-JP" sz="1200" kern="100" dirty="0">
                <a:latin typeface="+mj-ea"/>
                <a:ea typeface="+mj-ea"/>
                <a:cs typeface="ＭＳ 明朝" panose="02020609040205080304" pitchFamily="17" charset="-128"/>
              </a:rPr>
              <a:t>ID </a:t>
            </a:r>
            <a:r>
              <a:rPr lang="ja-JP" altLang="en-US" sz="1200" kern="100" dirty="0">
                <a:latin typeface="+mj-ea"/>
                <a:ea typeface="+mj-ea"/>
                <a:cs typeface="ＭＳ 明朝" panose="02020609040205080304" pitchFamily="17" charset="-128"/>
              </a:rPr>
              <a:t>は、弘前大学メールアドレス（「</a:t>
            </a:r>
            <a:r>
              <a:rPr lang="en-US" altLang="ja-JP" sz="1200" kern="100" dirty="0" err="1">
                <a:latin typeface="+mj-ea"/>
                <a:ea typeface="+mj-ea"/>
                <a:cs typeface="ＭＳ 明朝" panose="02020609040205080304" pitchFamily="17" charset="-128"/>
              </a:rPr>
              <a:t>Hiroin</a:t>
            </a:r>
            <a:r>
              <a:rPr lang="en-US" altLang="ja-JP" sz="1200" kern="100" dirty="0">
                <a:latin typeface="+mj-ea"/>
                <a:ea typeface="+mj-ea"/>
                <a:cs typeface="ＭＳ 明朝" panose="02020609040205080304" pitchFamily="17" charset="-128"/>
              </a:rPr>
              <a:t> ID</a:t>
            </a:r>
            <a:r>
              <a:rPr lang="ja-JP" altLang="en-US" sz="1200" kern="100" dirty="0">
                <a:latin typeface="+mj-ea"/>
                <a:ea typeface="+mj-ea"/>
                <a:cs typeface="ＭＳ 明朝" panose="02020609040205080304" pitchFamily="17" charset="-128"/>
              </a:rPr>
              <a:t>」＋「</a:t>
            </a:r>
            <a:r>
              <a:rPr lang="en-US" altLang="ja-JP" sz="1200" kern="100" dirty="0">
                <a:latin typeface="+mj-ea"/>
                <a:ea typeface="+mj-ea"/>
                <a:cs typeface="ＭＳ 明朝" panose="02020609040205080304" pitchFamily="17" charset="-128"/>
              </a:rPr>
              <a:t>@hirosaki-u.ac.jp</a:t>
            </a:r>
            <a:r>
              <a:rPr lang="ja-JP" altLang="en-US" sz="1200" kern="100" dirty="0">
                <a:latin typeface="+mj-ea"/>
                <a:ea typeface="+mj-ea"/>
                <a:cs typeface="ＭＳ 明朝" panose="02020609040205080304" pitchFamily="17" charset="-128"/>
              </a:rPr>
              <a:t>」）を、</a:t>
            </a:r>
          </a:p>
          <a:p>
            <a:pPr marL="141605">
              <a:spcBef>
                <a:spcPts val="750"/>
              </a:spcBef>
              <a:spcAft>
                <a:spcPts val="0"/>
              </a:spcAft>
            </a:pPr>
            <a:r>
              <a:rPr lang="ja-JP" altLang="en-US" sz="1200" kern="100" dirty="0">
                <a:latin typeface="+mj-ea"/>
                <a:ea typeface="+mj-ea"/>
                <a:cs typeface="ＭＳ 明朝" panose="02020609040205080304" pitchFamily="17" charset="-128"/>
              </a:rPr>
              <a:t>　パスワードは、「</a:t>
            </a:r>
            <a:r>
              <a:rPr lang="en-US" altLang="ja-JP" sz="1200" kern="100" dirty="0" err="1">
                <a:latin typeface="+mj-ea"/>
                <a:ea typeface="+mj-ea"/>
                <a:cs typeface="ＭＳ 明朝" panose="02020609040205080304" pitchFamily="17" charset="-128"/>
              </a:rPr>
              <a:t>Hiroin</a:t>
            </a:r>
            <a:r>
              <a:rPr lang="en-US" altLang="ja-JP" sz="1200" kern="100" dirty="0">
                <a:latin typeface="+mj-ea"/>
                <a:ea typeface="+mj-ea"/>
                <a:cs typeface="ＭＳ 明朝" panose="02020609040205080304" pitchFamily="17" charset="-128"/>
              </a:rPr>
              <a:t> ID</a:t>
            </a:r>
            <a:r>
              <a:rPr lang="ja-JP" altLang="en-US" sz="1200" kern="100" dirty="0">
                <a:latin typeface="+mj-ea"/>
                <a:ea typeface="+mj-ea"/>
                <a:cs typeface="ＭＳ 明朝" panose="02020609040205080304" pitchFamily="17" charset="-128"/>
              </a:rPr>
              <a:t>」のパスワードを入力してください。</a:t>
            </a:r>
          </a:p>
          <a:p>
            <a:pPr marL="141605">
              <a:spcBef>
                <a:spcPts val="750"/>
              </a:spcBef>
              <a:spcAft>
                <a:spcPts val="0"/>
              </a:spcAft>
            </a:pPr>
            <a:endParaRPr lang="ja-JP" altLang="en-US" sz="1200" kern="100" dirty="0">
              <a:latin typeface="+mj-ea"/>
              <a:ea typeface="+mj-ea"/>
              <a:cs typeface="ＭＳ 明朝" panose="02020609040205080304" pitchFamily="17" charset="-128"/>
            </a:endParaRPr>
          </a:p>
          <a:p>
            <a:pPr marL="141605">
              <a:spcBef>
                <a:spcPts val="750"/>
              </a:spcBef>
              <a:spcAft>
                <a:spcPts val="0"/>
              </a:spcAft>
            </a:pP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提出書類</a:t>
            </a:r>
            <a:r>
              <a:rPr lang="en-US" altLang="ja-JP" sz="1200" kern="100" dirty="0">
                <a:latin typeface="+mj-ea"/>
                <a:ea typeface="+mj-ea"/>
                <a:cs typeface="ＭＳ 明朝" panose="02020609040205080304" pitchFamily="17" charset="-128"/>
              </a:rPr>
              <a:t>】</a:t>
            </a:r>
          </a:p>
          <a:p>
            <a:pPr marL="141605">
              <a:spcBef>
                <a:spcPts val="750"/>
              </a:spcBef>
              <a:spcAft>
                <a:spcPts val="0"/>
              </a:spcAft>
            </a:pPr>
            <a:r>
              <a:rPr lang="ja-JP" altLang="en-US" sz="1200" kern="100" dirty="0">
                <a:latin typeface="+mj-ea"/>
                <a:ea typeface="+mj-ea"/>
                <a:cs typeface="ＭＳ 明朝" panose="02020609040205080304" pitchFamily="17" charset="-128"/>
              </a:rPr>
              <a:t>　１．理解度アンケート</a:t>
            </a:r>
          </a:p>
          <a:p>
            <a:pPr marL="141605">
              <a:spcBef>
                <a:spcPts val="750"/>
              </a:spcBef>
              <a:spcAft>
                <a:spcPts val="0"/>
              </a:spcAft>
            </a:pPr>
            <a:r>
              <a:rPr lang="ja-JP" altLang="en-US" sz="1200" kern="100" dirty="0">
                <a:latin typeface="+mj-ea"/>
                <a:ea typeface="+mj-ea"/>
                <a:cs typeface="ＭＳ 明朝" panose="02020609040205080304" pitchFamily="17" charset="-128"/>
              </a:rPr>
              <a:t>　２．誓約書</a:t>
            </a:r>
          </a:p>
          <a:p>
            <a:pPr marL="141605">
              <a:spcBef>
                <a:spcPts val="750"/>
              </a:spcBef>
              <a:spcAft>
                <a:spcPts val="0"/>
              </a:spcAft>
            </a:pPr>
            <a:endParaRPr lang="ja-JP" altLang="en-US" sz="1200" kern="100" dirty="0">
              <a:latin typeface="+mj-ea"/>
              <a:ea typeface="+mj-ea"/>
              <a:cs typeface="ＭＳ 明朝" panose="02020609040205080304" pitchFamily="17" charset="-128"/>
            </a:endParaRPr>
          </a:p>
          <a:p>
            <a:pPr marL="141605">
              <a:spcBef>
                <a:spcPts val="750"/>
              </a:spcBef>
              <a:spcAft>
                <a:spcPts val="0"/>
              </a:spcAft>
            </a:pP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提出方法</a:t>
            </a:r>
            <a:r>
              <a:rPr lang="en-US" altLang="ja-JP" sz="1200" kern="100" dirty="0">
                <a:latin typeface="+mj-ea"/>
                <a:ea typeface="+mj-ea"/>
                <a:cs typeface="ＭＳ 明朝" panose="02020609040205080304" pitchFamily="17" charset="-128"/>
              </a:rPr>
              <a:t>】</a:t>
            </a:r>
          </a:p>
          <a:p>
            <a:pPr marL="141605">
              <a:spcBef>
                <a:spcPts val="750"/>
              </a:spcBef>
              <a:spcAft>
                <a:spcPts val="0"/>
              </a:spcAft>
            </a:pPr>
            <a:r>
              <a:rPr lang="ja-JP" altLang="en-US" sz="1200" kern="100" dirty="0">
                <a:latin typeface="+mj-ea"/>
                <a:ea typeface="+mj-ea"/>
                <a:cs typeface="ＭＳ 明朝" panose="02020609040205080304" pitchFamily="17" charset="-128"/>
              </a:rPr>
              <a:t>　○「別添</a:t>
            </a:r>
            <a:r>
              <a:rPr lang="en-US" altLang="ja-JP" sz="1200" kern="100" dirty="0">
                <a:latin typeface="+mj-ea"/>
                <a:ea typeface="+mj-ea"/>
                <a:cs typeface="ＭＳ 明朝" panose="02020609040205080304" pitchFamily="17" charset="-128"/>
              </a:rPr>
              <a:t>02 </a:t>
            </a:r>
            <a:r>
              <a:rPr lang="ja-JP" altLang="en-US" sz="1200" kern="100" dirty="0">
                <a:latin typeface="+mj-ea"/>
                <a:ea typeface="+mj-ea"/>
                <a:cs typeface="ＭＳ 明朝" panose="02020609040205080304" pitchFamily="17" charset="-128"/>
              </a:rPr>
              <a:t>デスクネッツ・マニュアル（構成員用）</a:t>
            </a:r>
            <a:r>
              <a:rPr lang="en-US" altLang="ja-JP" sz="1200" kern="100" dirty="0">
                <a:latin typeface="+mj-ea"/>
                <a:ea typeface="+mj-ea"/>
                <a:cs typeface="ＭＳ 明朝" panose="02020609040205080304" pitchFamily="17" charset="-128"/>
              </a:rPr>
              <a:t>R05.04</a:t>
            </a:r>
            <a:r>
              <a:rPr lang="ja-JP" altLang="en-US" sz="1200" kern="100" dirty="0">
                <a:latin typeface="+mj-ea"/>
                <a:ea typeface="+mj-ea"/>
                <a:cs typeface="ＭＳ 明朝" panose="02020609040205080304" pitchFamily="17" charset="-128"/>
              </a:rPr>
              <a:t>改訂」に記載のとおり、</a:t>
            </a:r>
          </a:p>
          <a:p>
            <a:pPr marL="141605">
              <a:spcBef>
                <a:spcPts val="750"/>
              </a:spcBef>
              <a:spcAft>
                <a:spcPts val="0"/>
              </a:spcAft>
            </a:pPr>
            <a:r>
              <a:rPr lang="ja-JP" altLang="en-US" sz="1200" kern="100" dirty="0">
                <a:latin typeface="+mj-ea"/>
                <a:ea typeface="+mj-ea"/>
                <a:cs typeface="ＭＳ 明朝" panose="02020609040205080304" pitchFamily="17" charset="-128"/>
              </a:rPr>
              <a:t>　　学内グループウェア（デスクネッツ）を利用しての提出となります。</a:t>
            </a:r>
          </a:p>
          <a:p>
            <a:pPr marL="141605">
              <a:spcBef>
                <a:spcPts val="750"/>
              </a:spcBef>
              <a:spcAft>
                <a:spcPts val="0"/>
              </a:spcAft>
            </a:pPr>
            <a:r>
              <a:rPr lang="ja-JP" altLang="en-US" sz="1200" kern="100" dirty="0">
                <a:latin typeface="+mj-ea"/>
                <a:ea typeface="+mj-ea"/>
                <a:cs typeface="ＭＳ 明朝" panose="02020609040205080304" pitchFamily="17" charset="-128"/>
              </a:rPr>
              <a:t>　○デスクネッツを利用できない場合や</a:t>
            </a:r>
            <a:r>
              <a:rPr lang="en-US" altLang="ja-JP" sz="1200" kern="100" dirty="0" err="1">
                <a:latin typeface="+mj-ea"/>
                <a:ea typeface="+mj-ea"/>
                <a:cs typeface="ＭＳ 明朝" panose="02020609040205080304" pitchFamily="17" charset="-128"/>
              </a:rPr>
              <a:t>HiroinID</a:t>
            </a:r>
            <a:r>
              <a:rPr lang="ja-JP" altLang="en-US" sz="1200" kern="100" dirty="0">
                <a:latin typeface="+mj-ea"/>
                <a:ea typeface="+mj-ea"/>
                <a:cs typeface="ＭＳ 明朝" panose="02020609040205080304" pitchFamily="17" charset="-128"/>
              </a:rPr>
              <a:t>（個人アカウント）を</a:t>
            </a:r>
          </a:p>
          <a:p>
            <a:pPr marL="141605">
              <a:spcBef>
                <a:spcPts val="750"/>
              </a:spcBef>
              <a:spcAft>
                <a:spcPts val="0"/>
              </a:spcAft>
            </a:pPr>
            <a:r>
              <a:rPr lang="ja-JP" altLang="en-US" sz="1200" kern="100" dirty="0">
                <a:latin typeface="+mj-ea"/>
                <a:ea typeface="+mj-ea"/>
                <a:cs typeface="ＭＳ 明朝" panose="02020609040205080304" pitchFamily="17" charset="-128"/>
              </a:rPr>
              <a:t>　　お持ちでない方は，下記</a:t>
            </a:r>
            <a:r>
              <a:rPr lang="en-US" altLang="ja-JP" sz="1200" kern="100" dirty="0">
                <a:latin typeface="+mj-ea"/>
                <a:ea typeface="+mj-ea"/>
                <a:cs typeface="ＭＳ 明朝" panose="02020609040205080304" pitchFamily="17" charset="-128"/>
              </a:rPr>
              <a:t>URL</a:t>
            </a:r>
            <a:r>
              <a:rPr lang="ja-JP" altLang="en-US" sz="1200" kern="100" dirty="0">
                <a:latin typeface="+mj-ea"/>
                <a:ea typeface="+mj-ea"/>
                <a:cs typeface="ＭＳ 明朝" panose="02020609040205080304" pitchFamily="17" charset="-128"/>
              </a:rPr>
              <a:t>からコンプライアンス教育を受講の上，</a:t>
            </a:r>
          </a:p>
          <a:p>
            <a:pPr marL="141605">
              <a:spcBef>
                <a:spcPts val="750"/>
              </a:spcBef>
              <a:spcAft>
                <a:spcPts val="0"/>
              </a:spcAft>
            </a:pPr>
            <a:r>
              <a:rPr lang="ja-JP" altLang="en-US" sz="1200" kern="100" dirty="0">
                <a:latin typeface="+mj-ea"/>
                <a:ea typeface="+mj-ea"/>
                <a:cs typeface="ＭＳ 明朝" panose="02020609040205080304" pitchFamily="17" charset="-128"/>
              </a:rPr>
              <a:t>　　別添</a:t>
            </a:r>
            <a:r>
              <a:rPr lang="en-US" altLang="ja-JP" sz="1200" kern="100" dirty="0">
                <a:latin typeface="+mj-ea"/>
                <a:ea typeface="+mj-ea"/>
                <a:cs typeface="ＭＳ 明朝" panose="02020609040205080304" pitchFamily="17" charset="-128"/>
              </a:rPr>
              <a:t>04 </a:t>
            </a:r>
            <a:r>
              <a:rPr lang="ja-JP" altLang="en-US" sz="1200" kern="100" dirty="0">
                <a:latin typeface="+mj-ea"/>
                <a:ea typeface="+mj-ea"/>
                <a:cs typeface="ＭＳ 明朝" panose="02020609040205080304" pitchFamily="17" charset="-128"/>
              </a:rPr>
              <a:t>誓約書と別添</a:t>
            </a:r>
            <a:r>
              <a:rPr lang="en-US" altLang="ja-JP" sz="1200" kern="100" dirty="0">
                <a:latin typeface="+mj-ea"/>
                <a:ea typeface="+mj-ea"/>
                <a:cs typeface="ＭＳ 明朝" panose="02020609040205080304" pitchFamily="17" charset="-128"/>
              </a:rPr>
              <a:t>05</a:t>
            </a:r>
            <a:r>
              <a:rPr lang="ja-JP" altLang="en-US" sz="1200" kern="100" dirty="0">
                <a:latin typeface="+mj-ea"/>
                <a:ea typeface="+mj-ea"/>
                <a:cs typeface="ＭＳ 明朝" panose="02020609040205080304" pitchFamily="17" charset="-128"/>
              </a:rPr>
              <a:t>理解度アンケートを総務担当へご提出をお願いいたします。</a:t>
            </a:r>
          </a:p>
          <a:p>
            <a:pPr marL="141605">
              <a:spcBef>
                <a:spcPts val="750"/>
              </a:spcBef>
              <a:spcAft>
                <a:spcPts val="0"/>
              </a:spcAft>
            </a:pPr>
            <a:r>
              <a:rPr lang="en-US" altLang="ja-JP" sz="1200" kern="100" dirty="0">
                <a:latin typeface="+mj-ea"/>
                <a:ea typeface="+mj-ea"/>
                <a:cs typeface="ＭＳ 明朝" panose="02020609040205080304" pitchFamily="17" charset="-128"/>
              </a:rPr>
              <a:t>【</a:t>
            </a:r>
            <a:r>
              <a:rPr lang="ja-JP" altLang="en-US" sz="1200" kern="100" dirty="0">
                <a:latin typeface="+mj-ea"/>
                <a:ea typeface="+mj-ea"/>
                <a:cs typeface="ＭＳ 明朝" panose="02020609040205080304" pitchFamily="17" charset="-128"/>
              </a:rPr>
              <a:t>コンプライアンス教育の受講について</a:t>
            </a:r>
            <a:r>
              <a:rPr lang="en-US" altLang="ja-JP" sz="1200" kern="100" dirty="0">
                <a:latin typeface="+mj-ea"/>
                <a:ea typeface="+mj-ea"/>
                <a:cs typeface="ＭＳ 明朝" panose="02020609040205080304" pitchFamily="17" charset="-128"/>
              </a:rPr>
              <a:t>】</a:t>
            </a:r>
          </a:p>
          <a:p>
            <a:pPr marL="141605">
              <a:spcBef>
                <a:spcPts val="750"/>
              </a:spcBef>
              <a:spcAft>
                <a:spcPts val="0"/>
              </a:spcAft>
            </a:pPr>
            <a:r>
              <a:rPr lang="en-US" altLang="ja-JP" sz="1200" kern="100" dirty="0">
                <a:latin typeface="+mj-ea"/>
                <a:ea typeface="+mj-ea"/>
                <a:cs typeface="ＭＳ 明朝" panose="02020609040205080304" pitchFamily="17" charset="-128"/>
              </a:rPr>
              <a:t>https://www.hirosaki-u.ac.jp/info/rules/sikin/</a:t>
            </a:r>
          </a:p>
          <a:p>
            <a:pPr marL="141605">
              <a:spcBef>
                <a:spcPts val="750"/>
              </a:spcBef>
              <a:spcAft>
                <a:spcPts val="0"/>
              </a:spcAft>
            </a:pPr>
            <a:endParaRPr lang="en-US" altLang="ja-JP" sz="1200" kern="100" dirty="0">
              <a:latin typeface="+mj-ea"/>
              <a:ea typeface="+mj-ea"/>
              <a:cs typeface="ＭＳ 明朝" panose="02020609040205080304" pitchFamily="17" charset="-128"/>
            </a:endParaRPr>
          </a:p>
          <a:p>
            <a:pPr marL="141605">
              <a:spcBef>
                <a:spcPts val="750"/>
              </a:spcBef>
              <a:spcAft>
                <a:spcPts val="0"/>
              </a:spcAft>
            </a:pPr>
            <a:r>
              <a:rPr lang="ja-JP" altLang="en-US" sz="1200" b="1" kern="100" dirty="0">
                <a:solidFill>
                  <a:srgbClr val="FF0000"/>
                </a:solidFill>
                <a:latin typeface="+mj-ea"/>
                <a:ea typeface="+mj-ea"/>
                <a:cs typeface="ＭＳ 明朝" panose="02020609040205080304" pitchFamily="17" charset="-128"/>
              </a:rPr>
              <a:t>提出締切：採用後５日以内</a:t>
            </a:r>
          </a:p>
          <a:p>
            <a:pPr marL="141605">
              <a:spcBef>
                <a:spcPts val="750"/>
              </a:spcBef>
              <a:spcAft>
                <a:spcPts val="0"/>
              </a:spcAft>
            </a:pPr>
            <a:endParaRPr lang="ja-JP" altLang="en-US" sz="1200" kern="100" dirty="0">
              <a:latin typeface="+mj-ea"/>
              <a:ea typeface="+mj-ea"/>
              <a:cs typeface="ＭＳ 明朝" panose="02020609040205080304" pitchFamily="17" charset="-128"/>
            </a:endParaRPr>
          </a:p>
          <a:p>
            <a:pPr marL="141605">
              <a:spcBef>
                <a:spcPts val="750"/>
              </a:spcBef>
              <a:spcAft>
                <a:spcPts val="0"/>
              </a:spcAft>
            </a:pPr>
            <a:endParaRPr lang="ja-JP" altLang="en-US" sz="1200" kern="100" dirty="0">
              <a:latin typeface="+mj-ea"/>
              <a:ea typeface="+mj-ea"/>
              <a:cs typeface="ＭＳ 明朝" panose="02020609040205080304" pitchFamily="17" charset="-128"/>
            </a:endParaRPr>
          </a:p>
          <a:p>
            <a:pPr marL="141605">
              <a:spcBef>
                <a:spcPts val="750"/>
              </a:spcBef>
              <a:spcAft>
                <a:spcPts val="0"/>
              </a:spcAft>
            </a:pPr>
            <a:endParaRPr lang="ja-JP" altLang="en-US" sz="1200" kern="100" dirty="0">
              <a:latin typeface="+mj-ea"/>
              <a:ea typeface="+mj-ea"/>
              <a:cs typeface="ＭＳ 明朝" panose="02020609040205080304" pitchFamily="17" charset="-128"/>
            </a:endParaRPr>
          </a:p>
        </p:txBody>
      </p:sp>
      <p:sp>
        <p:nvSpPr>
          <p:cNvPr id="12" name="タイトル 1">
            <a:extLst>
              <a:ext uri="{FF2B5EF4-FFF2-40B4-BE49-F238E27FC236}">
                <a16:creationId xmlns:a16="http://schemas.microsoft.com/office/drawing/2014/main" id="{5BB83A47-9CB8-427B-A15A-3E954B1201E3}"/>
              </a:ext>
            </a:extLst>
          </p:cNvPr>
          <p:cNvSpPr>
            <a:spLocks noGrp="1"/>
          </p:cNvSpPr>
          <p:nvPr>
            <p:ph type="title"/>
          </p:nvPr>
        </p:nvSpPr>
        <p:spPr>
          <a:xfrm>
            <a:off x="849312" y="196551"/>
            <a:ext cx="1868835" cy="369510"/>
          </a:xfrm>
        </p:spPr>
        <p:txBody>
          <a:bodyPr>
            <a:normAutofit fontScale="90000"/>
          </a:bodyPr>
          <a:lstStyle/>
          <a:p>
            <a:r>
              <a:rPr lang="ja-JP" altLang="en-US" sz="2200" dirty="0"/>
              <a:t>予算・会計</a:t>
            </a:r>
            <a:br>
              <a:rPr lang="ja-JP" altLang="ja-JP" dirty="0"/>
            </a:br>
            <a:endParaRPr kumimoji="1" lang="ja-JP" altLang="en-US" dirty="0"/>
          </a:p>
        </p:txBody>
      </p:sp>
      <p:sp>
        <p:nvSpPr>
          <p:cNvPr id="13" name="テキスト ボックス 12">
            <a:extLst>
              <a:ext uri="{FF2B5EF4-FFF2-40B4-BE49-F238E27FC236}">
                <a16:creationId xmlns:a16="http://schemas.microsoft.com/office/drawing/2014/main" id="{D17EE96B-013B-476F-93D1-836D0AFD37D8}"/>
              </a:ext>
            </a:extLst>
          </p:cNvPr>
          <p:cNvSpPr txBox="1"/>
          <p:nvPr/>
        </p:nvSpPr>
        <p:spPr>
          <a:xfrm>
            <a:off x="3043143" y="840482"/>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3743</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jm3743@hirosaki-u.ac.jp</a:t>
            </a:r>
            <a:endParaRPr kumimoji="1" lang="en-US" altLang="ja-JP" sz="1200" dirty="0">
              <a:latin typeface="+mj-ea"/>
              <a:ea typeface="+mj-ea"/>
            </a:endParaRPr>
          </a:p>
          <a:p>
            <a:r>
              <a:rPr kumimoji="1" lang="ja-JP" altLang="en-US" sz="1138" dirty="0"/>
              <a:t>　</a:t>
            </a:r>
          </a:p>
        </p:txBody>
      </p:sp>
      <p:sp>
        <p:nvSpPr>
          <p:cNvPr id="14" name="スライド番号プレースホルダー 3">
            <a:extLst>
              <a:ext uri="{FF2B5EF4-FFF2-40B4-BE49-F238E27FC236}">
                <a16:creationId xmlns:a16="http://schemas.microsoft.com/office/drawing/2014/main" id="{675F8907-D0E5-420D-ACB3-A6AE266355D6}"/>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41</a:t>
            </a:r>
          </a:p>
        </p:txBody>
      </p:sp>
    </p:spTree>
    <p:extLst>
      <p:ext uri="{BB962C8B-B14F-4D97-AF65-F5344CB8AC3E}">
        <p14:creationId xmlns:p14="http://schemas.microsoft.com/office/powerpoint/2010/main" val="847539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089E839C-E6ED-4C08-96D6-E3543E525507}"/>
              </a:ext>
            </a:extLst>
          </p:cNvPr>
          <p:cNvSpPr>
            <a:spLocks noGrp="1"/>
          </p:cNvSpPr>
          <p:nvPr>
            <p:ph type="title"/>
          </p:nvPr>
        </p:nvSpPr>
        <p:spPr>
          <a:xfrm>
            <a:off x="586265" y="271708"/>
            <a:ext cx="1868835" cy="369510"/>
          </a:xfrm>
        </p:spPr>
        <p:txBody>
          <a:bodyPr>
            <a:normAutofit fontScale="90000"/>
          </a:bodyPr>
          <a:lstStyle/>
          <a:p>
            <a:r>
              <a:rPr lang="ja-JP" altLang="en-US" sz="2200" dirty="0"/>
              <a:t>予算・会計</a:t>
            </a:r>
            <a:br>
              <a:rPr lang="ja-JP" altLang="ja-JP" dirty="0"/>
            </a:br>
            <a:endParaRPr kumimoji="1" lang="ja-JP" altLang="en-US" dirty="0"/>
          </a:p>
        </p:txBody>
      </p:sp>
      <p:sp>
        <p:nvSpPr>
          <p:cNvPr id="7" name="テキスト ボックス 6">
            <a:extLst>
              <a:ext uri="{FF2B5EF4-FFF2-40B4-BE49-F238E27FC236}">
                <a16:creationId xmlns:a16="http://schemas.microsoft.com/office/drawing/2014/main" id="{E86F30A3-8A3B-4C6C-BBEE-F6279A048802}"/>
              </a:ext>
            </a:extLst>
          </p:cNvPr>
          <p:cNvSpPr txBox="1"/>
          <p:nvPr/>
        </p:nvSpPr>
        <p:spPr>
          <a:xfrm>
            <a:off x="294362" y="749853"/>
            <a:ext cx="7622088" cy="8320226"/>
          </a:xfrm>
          <a:prstGeom prst="rect">
            <a:avLst/>
          </a:prstGeom>
          <a:noFill/>
        </p:spPr>
        <p:txBody>
          <a:bodyPr wrap="square">
            <a:spAutoFit/>
          </a:bodyPr>
          <a:lstStyle/>
          <a:p>
            <a:pPr>
              <a:spcBef>
                <a:spcPts val="750"/>
              </a:spcBef>
              <a:spcAft>
                <a:spcPts val="0"/>
              </a:spcAft>
            </a:pPr>
            <a:endParaRPr lang="en-US" altLang="ja-JP" sz="1200" b="1"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◎郵便物・宅配便（発送）について　　</a:t>
            </a:r>
            <a:endParaRPr lang="en-US" altLang="ja-JP" sz="1200" kern="100" dirty="0">
              <a:latin typeface="+mj-ea"/>
              <a:ea typeface="+mj-ea"/>
              <a:cs typeface="ＭＳ 明朝" panose="02020609040205080304" pitchFamily="17" charset="-128"/>
            </a:endParaRPr>
          </a:p>
          <a:p>
            <a:pPr>
              <a:spcBef>
                <a:spcPts val="750"/>
              </a:spcBef>
              <a:spcAft>
                <a:spcPts val="0"/>
              </a:spcAft>
            </a:pP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荷物を発送する場所⇒総務担当（</a:t>
            </a:r>
            <a:r>
              <a:rPr lang="en-US" altLang="ja-JP" sz="1200" kern="100" dirty="0">
                <a:effectLst/>
                <a:latin typeface="+mj-ea"/>
                <a:ea typeface="+mj-ea"/>
                <a:cs typeface="ＭＳ 明朝" panose="02020609040205080304" pitchFamily="17" charset="-128"/>
              </a:rPr>
              <a:t>1F</a:t>
            </a:r>
            <a:r>
              <a:rPr lang="ja-JP" altLang="ja-JP" sz="1200" kern="100" dirty="0">
                <a:effectLst/>
                <a:latin typeface="+mj-ea"/>
                <a:ea typeface="+mj-ea"/>
                <a:cs typeface="ＭＳ 明朝" panose="02020609040205080304" pitchFamily="17" charset="-128"/>
              </a:rPr>
              <a:t>）</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郵便物（発送）について</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・当日発送郵便物の受付締切時間は，午前</a:t>
            </a:r>
            <a:r>
              <a:rPr lang="en-US" altLang="ja-JP" sz="1200" kern="100" dirty="0">
                <a:effectLst/>
                <a:latin typeface="+mj-ea"/>
                <a:ea typeface="+mj-ea"/>
                <a:cs typeface="ＭＳ 明朝" panose="02020609040205080304" pitchFamily="17" charset="-128"/>
              </a:rPr>
              <a:t>10</a:t>
            </a:r>
            <a:r>
              <a:rPr lang="ja-JP" altLang="ja-JP" sz="1200" kern="100" dirty="0">
                <a:effectLst/>
                <a:latin typeface="+mj-ea"/>
                <a:ea typeface="+mj-ea"/>
                <a:cs typeface="ＭＳ 明朝" panose="02020609040205080304" pitchFamily="17" charset="-128"/>
              </a:rPr>
              <a:t>時です。</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・切手代は校費から支出されます。それ以外の経費を御希望の場合には，</a:t>
            </a: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御相談ください。</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・レターパックを御利用の方は，総務担当へ申し出ください。</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宅配便（発送）について</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・本学で契約している業者は「ヤマト運輸」です。（</a:t>
            </a:r>
            <a:r>
              <a:rPr lang="en-US" altLang="ja-JP" sz="1200" kern="100" dirty="0">
                <a:effectLst/>
                <a:latin typeface="+mj-ea"/>
                <a:ea typeface="+mj-ea"/>
                <a:cs typeface="ＭＳ 明朝" panose="02020609040205080304" pitchFamily="17" charset="-128"/>
              </a:rPr>
              <a:t>2022</a:t>
            </a:r>
            <a:r>
              <a:rPr lang="ja-JP" altLang="ja-JP" sz="1200" kern="100" dirty="0">
                <a:effectLst/>
                <a:latin typeface="+mj-ea"/>
                <a:ea typeface="+mj-ea"/>
                <a:cs typeface="ＭＳ 明朝" panose="02020609040205080304" pitchFamily="17" charset="-128"/>
              </a:rPr>
              <a:t>年度）</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・当日発送荷物の受付締切時間は午後</a:t>
            </a:r>
            <a:r>
              <a:rPr lang="en-US" altLang="ja-JP" sz="1200" kern="100" dirty="0">
                <a:effectLst/>
                <a:latin typeface="+mj-ea"/>
                <a:ea typeface="+mj-ea"/>
                <a:cs typeface="ＭＳ 明朝" panose="02020609040205080304" pitchFamily="17" charset="-128"/>
              </a:rPr>
              <a:t>3</a:t>
            </a:r>
            <a:r>
              <a:rPr lang="ja-JP" altLang="ja-JP" sz="1200" kern="100" dirty="0">
                <a:effectLst/>
                <a:latin typeface="+mj-ea"/>
                <a:ea typeface="+mj-ea"/>
                <a:cs typeface="ＭＳ 明朝" panose="02020609040205080304" pitchFamily="17" charset="-128"/>
              </a:rPr>
              <a:t>時です。</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・発送の際に財源を</a:t>
            </a:r>
            <a:r>
              <a:rPr lang="ja-JP" altLang="en-US" sz="1200" kern="100" dirty="0">
                <a:effectLst/>
                <a:latin typeface="+mj-ea"/>
                <a:ea typeface="+mj-ea"/>
                <a:cs typeface="ＭＳ 明朝" panose="02020609040205080304" pitchFamily="17" charset="-128"/>
              </a:rPr>
              <a:t>お知らせ</a:t>
            </a:r>
            <a:r>
              <a:rPr lang="ja-JP" altLang="ja-JP" sz="1200" kern="100" dirty="0">
                <a:effectLst/>
                <a:latin typeface="+mj-ea"/>
                <a:ea typeface="+mj-ea"/>
                <a:cs typeface="ＭＳ 明朝" panose="02020609040205080304" pitchFamily="17" charset="-128"/>
              </a:rPr>
              <a:t>ください。</a:t>
            </a:r>
            <a:endParaRPr lang="ja-JP" altLang="ja-JP" sz="1200" kern="100" dirty="0">
              <a:effectLst/>
              <a:latin typeface="+mj-ea"/>
              <a:ea typeface="+mj-ea"/>
              <a:cs typeface="Times New Roman" panose="02020603050405020304" pitchFamily="18" charset="0"/>
            </a:endParaRPr>
          </a:p>
          <a:p>
            <a:pPr marL="141605">
              <a:spcBef>
                <a:spcPts val="750"/>
              </a:spcBef>
              <a:spcAft>
                <a:spcPts val="0"/>
              </a:spcAft>
            </a:pPr>
            <a:r>
              <a:rPr lang="en-US" altLang="ja-JP" sz="1200" kern="100" dirty="0">
                <a:effectLst/>
                <a:latin typeface="+mj-ea"/>
                <a:ea typeface="+mj-ea"/>
                <a:cs typeface="ＭＳ 明朝" panose="02020609040205080304" pitchFamily="17" charset="-128"/>
              </a:rPr>
              <a:t> </a:t>
            </a:r>
            <a:endParaRPr lang="en-US" altLang="ja-JP" sz="1200" kern="100" dirty="0">
              <a:latin typeface="+mj-ea"/>
              <a:ea typeface="+mj-ea"/>
              <a:cs typeface="Times New Roman" panose="02020603050405020304" pitchFamily="18" charset="0"/>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※どちらも</a:t>
            </a:r>
            <a:r>
              <a:rPr lang="en-US" altLang="ja-JP" sz="1200" kern="100" dirty="0">
                <a:effectLst/>
                <a:latin typeface="+mj-ea"/>
                <a:ea typeface="+mj-ea"/>
                <a:cs typeface="ＭＳ 明朝" panose="02020609040205080304" pitchFamily="17" charset="-128"/>
              </a:rPr>
              <a:t>1F</a:t>
            </a:r>
            <a:r>
              <a:rPr lang="ja-JP" altLang="ja-JP" sz="1200" kern="100" dirty="0">
                <a:effectLst/>
                <a:latin typeface="+mj-ea"/>
                <a:ea typeface="+mj-ea"/>
                <a:cs typeface="ＭＳ 明朝" panose="02020609040205080304" pitchFamily="17" charset="-128"/>
              </a:rPr>
              <a:t>事務室（総務担当）まで御持参ください。</a:t>
            </a: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 </a:t>
            </a:r>
          </a:p>
          <a:p>
            <a:pPr>
              <a:spcBef>
                <a:spcPts val="750"/>
              </a:spcBef>
              <a:spcAft>
                <a:spcPts val="0"/>
              </a:spcAft>
            </a:pPr>
            <a:endParaRPr lang="ja-JP" altLang="ja-JP" sz="1200" kern="100" dirty="0">
              <a:effectLst/>
              <a:latin typeface="+mj-ea"/>
              <a:ea typeface="+mj-ea"/>
              <a:cs typeface="Times New Roman" panose="02020603050405020304" pitchFamily="18" charset="0"/>
            </a:endParaRPr>
          </a:p>
          <a:p>
            <a:pPr>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郵便物・宅配便（受け取り）について　　</a:t>
            </a:r>
            <a:endParaRPr lang="en-US" altLang="ja-JP" sz="1200" kern="100" dirty="0">
              <a:effectLst/>
              <a:latin typeface="+mj-ea"/>
              <a:ea typeface="+mj-ea"/>
              <a:cs typeface="ＭＳ 明朝" panose="02020609040205080304" pitchFamily="17" charset="-128"/>
            </a:endParaRPr>
          </a:p>
          <a:p>
            <a:pPr>
              <a:spcBef>
                <a:spcPts val="750"/>
              </a:spcBef>
              <a:spcAft>
                <a:spcPts val="0"/>
              </a:spcAft>
            </a:pPr>
            <a:endParaRPr lang="en-US" altLang="ja-JP" sz="1200" kern="100" dirty="0">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荷物が到着する場所⇒研究協力担当（</a:t>
            </a:r>
            <a:r>
              <a:rPr lang="en-US" altLang="ja-JP" sz="1200" kern="100" dirty="0">
                <a:effectLst/>
                <a:latin typeface="+mj-ea"/>
                <a:ea typeface="+mj-ea"/>
                <a:cs typeface="ＭＳ 明朝" panose="02020609040205080304" pitchFamily="17" charset="-128"/>
              </a:rPr>
              <a:t>2F</a:t>
            </a:r>
            <a:r>
              <a:rPr lang="ja-JP" altLang="ja-JP" sz="1200" kern="100" dirty="0">
                <a:effectLst/>
                <a:latin typeface="+mj-ea"/>
                <a:ea typeface="+mj-ea"/>
                <a:cs typeface="ＭＳ 明朝" panose="02020609040205080304" pitchFamily="17" charset="-128"/>
              </a:rPr>
              <a:t>）</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・研究協力担当で受け取り後，メールボックスへ投函します。</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ja-JP" sz="1200" kern="100" dirty="0">
                <a:effectLst/>
                <a:latin typeface="+mj-ea"/>
                <a:ea typeface="+mj-ea"/>
                <a:cs typeface="ＭＳ 明朝" panose="02020609040205080304" pitchFamily="17" charset="-128"/>
              </a:rPr>
              <a:t>・メールボックスに入らないものは</a:t>
            </a:r>
            <a:r>
              <a:rPr lang="ja-JP" altLang="en-US" sz="1200" kern="100" dirty="0">
                <a:effectLst/>
                <a:latin typeface="+mj-ea"/>
                <a:ea typeface="+mj-ea"/>
                <a:cs typeface="ＭＳ 明朝" panose="02020609040205080304" pitchFamily="17" charset="-128"/>
              </a:rPr>
              <a:t>御</a:t>
            </a:r>
            <a:r>
              <a:rPr lang="ja-JP" altLang="ja-JP" sz="1200" kern="100" dirty="0">
                <a:effectLst/>
                <a:latin typeface="+mj-ea"/>
                <a:ea typeface="+mj-ea"/>
                <a:cs typeface="ＭＳ 明朝" panose="02020609040205080304" pitchFamily="17" charset="-128"/>
              </a:rPr>
              <a:t>連絡しますので，速やかにお受け取り</a:t>
            </a:r>
            <a:endParaRPr lang="en-US" altLang="ja-JP" sz="1200" kern="100" dirty="0">
              <a:effectLst/>
              <a:latin typeface="+mj-ea"/>
              <a:ea typeface="+mj-ea"/>
              <a:cs typeface="ＭＳ 明朝" panose="02020609040205080304" pitchFamily="17" charset="-128"/>
            </a:endParaRPr>
          </a:p>
          <a:p>
            <a:pPr>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願います。</a:t>
            </a:r>
            <a:endParaRPr lang="en-US" altLang="ja-JP" sz="1200" kern="100" dirty="0">
              <a:latin typeface="+mj-ea"/>
              <a:ea typeface="+mj-ea"/>
              <a:cs typeface="Times New Roman" panose="02020603050405020304" pitchFamily="18" charset="0"/>
            </a:endParaRPr>
          </a:p>
          <a:p>
            <a:pPr>
              <a:spcBef>
                <a:spcPts val="750"/>
              </a:spcBef>
              <a:spcAft>
                <a:spcPts val="0"/>
              </a:spcAft>
            </a:pPr>
            <a:r>
              <a:rPr lang="ja-JP" altLang="ja-JP" sz="1200" kern="100" dirty="0">
                <a:effectLst/>
                <a:latin typeface="+mj-ea"/>
                <a:ea typeface="+mj-ea"/>
                <a:cs typeface="ＭＳ 明朝" panose="02020609040205080304" pitchFamily="17" charset="-128"/>
              </a:rPr>
              <a:t>・着払い荷物については，事前にこちらに届くことを研究協力担当へお知ら</a:t>
            </a:r>
            <a:endParaRPr lang="en-US" altLang="ja-JP" sz="1200" kern="100" dirty="0">
              <a:effectLst/>
              <a:latin typeface="+mj-ea"/>
              <a:ea typeface="+mj-ea"/>
              <a:cs typeface="ＭＳ 明朝" panose="02020609040205080304" pitchFamily="17" charset="-128"/>
            </a:endParaRPr>
          </a:p>
          <a:p>
            <a:pPr marL="141605">
              <a:spcBef>
                <a:spcPts val="750"/>
              </a:spcBef>
              <a:spcAft>
                <a:spcPts val="0"/>
              </a:spcAft>
            </a:pPr>
            <a:r>
              <a:rPr lang="ja-JP" altLang="ja-JP" sz="1200" kern="100" dirty="0">
                <a:effectLst/>
                <a:latin typeface="+mj-ea"/>
                <a:ea typeface="+mj-ea"/>
                <a:cs typeface="ＭＳ 明朝" panose="02020609040205080304" pitchFamily="17" charset="-128"/>
              </a:rPr>
              <a:t>せください。</a:t>
            </a: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ja-JP" altLang="ja-JP" sz="1200" kern="100" dirty="0">
                <a:effectLst/>
                <a:latin typeface="+mj-ea"/>
                <a:ea typeface="+mj-ea"/>
                <a:cs typeface="ＭＳ 明朝" panose="02020609040205080304" pitchFamily="17" charset="-128"/>
              </a:rPr>
              <a:t>※郵便の着払いは事務にて切手で支払いをします。校費払いの場合は到着</a:t>
            </a:r>
            <a:endParaRPr lang="en-US" altLang="ja-JP" sz="1200" kern="100" dirty="0">
              <a:effectLst/>
              <a:latin typeface="+mj-ea"/>
              <a:ea typeface="+mj-ea"/>
              <a:cs typeface="ＭＳ 明朝" panose="02020609040205080304" pitchFamily="17" charset="-128"/>
            </a:endParaRPr>
          </a:p>
          <a:p>
            <a:pPr marL="133350">
              <a:spcBef>
                <a:spcPts val="750"/>
              </a:spcBef>
              <a:spcAft>
                <a:spcPts val="0"/>
              </a:spcAft>
            </a:pPr>
            <a:r>
              <a:rPr lang="ja-JP" altLang="en-US" sz="1200" kern="100" dirty="0">
                <a:effectLst/>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予定の前日までに研究協力担当へ金額をお知らせください。</a:t>
            </a: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p:txBody>
      </p:sp>
      <p:sp>
        <p:nvSpPr>
          <p:cNvPr id="8" name="スライド番号プレースホルダー 3">
            <a:extLst>
              <a:ext uri="{FF2B5EF4-FFF2-40B4-BE49-F238E27FC236}">
                <a16:creationId xmlns:a16="http://schemas.microsoft.com/office/drawing/2014/main" id="{43F6A073-A9B3-49A4-87B9-71E7C2BD85A8}"/>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42</a:t>
            </a:r>
          </a:p>
        </p:txBody>
      </p:sp>
      <p:sp>
        <p:nvSpPr>
          <p:cNvPr id="9" name="テキスト ボックス 8">
            <a:extLst>
              <a:ext uri="{FF2B5EF4-FFF2-40B4-BE49-F238E27FC236}">
                <a16:creationId xmlns:a16="http://schemas.microsoft.com/office/drawing/2014/main" id="{D6B13F59-9B2C-461D-AD3E-4C1309D0325C}"/>
              </a:ext>
            </a:extLst>
          </p:cNvPr>
          <p:cNvSpPr txBox="1"/>
          <p:nvPr/>
        </p:nvSpPr>
        <p:spPr>
          <a:xfrm>
            <a:off x="3325611" y="1046866"/>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総務</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2756</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jm2756@hirosaki-u.ac.jp</a:t>
            </a:r>
            <a:endParaRPr kumimoji="1" lang="en-US" altLang="ja-JP" sz="1200" dirty="0">
              <a:latin typeface="+mj-ea"/>
              <a:ea typeface="+mj-ea"/>
            </a:endParaRPr>
          </a:p>
          <a:p>
            <a:r>
              <a:rPr kumimoji="1" lang="ja-JP" altLang="en-US" sz="1138" dirty="0"/>
              <a:t>　</a:t>
            </a:r>
          </a:p>
        </p:txBody>
      </p:sp>
      <p:sp>
        <p:nvSpPr>
          <p:cNvPr id="10" name="テキスト ボックス 9">
            <a:extLst>
              <a:ext uri="{FF2B5EF4-FFF2-40B4-BE49-F238E27FC236}">
                <a16:creationId xmlns:a16="http://schemas.microsoft.com/office/drawing/2014/main" id="{826AD6D5-10BF-47AF-A86E-77EB434A8E53}"/>
              </a:ext>
            </a:extLst>
          </p:cNvPr>
          <p:cNvSpPr txBox="1"/>
          <p:nvPr/>
        </p:nvSpPr>
        <p:spPr>
          <a:xfrm>
            <a:off x="3325611" y="5903085"/>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2764</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nousei-kenkyo@hirosaki-u.ac.jp</a:t>
            </a:r>
            <a:endParaRPr kumimoji="1" lang="en-US" altLang="ja-JP" sz="1200" dirty="0">
              <a:latin typeface="+mj-ea"/>
              <a:ea typeface="+mj-ea"/>
            </a:endParaRPr>
          </a:p>
          <a:p>
            <a:r>
              <a:rPr kumimoji="1" lang="ja-JP" altLang="en-US" sz="1138" dirty="0"/>
              <a:t>　</a:t>
            </a:r>
          </a:p>
        </p:txBody>
      </p:sp>
    </p:spTree>
    <p:extLst>
      <p:ext uri="{BB962C8B-B14F-4D97-AF65-F5344CB8AC3E}">
        <p14:creationId xmlns:p14="http://schemas.microsoft.com/office/powerpoint/2010/main" val="2075522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BF57BDB-1BAE-4DD2-AD2E-3779AC1E6861}"/>
              </a:ext>
            </a:extLst>
          </p:cNvPr>
          <p:cNvSpPr txBox="1"/>
          <p:nvPr/>
        </p:nvSpPr>
        <p:spPr>
          <a:xfrm>
            <a:off x="1" y="838572"/>
            <a:ext cx="8104340" cy="2287806"/>
          </a:xfrm>
          <a:prstGeom prst="rect">
            <a:avLst/>
          </a:prstGeom>
          <a:noFill/>
        </p:spPr>
        <p:txBody>
          <a:bodyPr wrap="square">
            <a:spAutoFit/>
          </a:bodyPr>
          <a:lstStyle/>
          <a:p>
            <a:pPr marL="133350">
              <a:spcBef>
                <a:spcPts val="750"/>
              </a:spcBef>
              <a:spcAft>
                <a:spcPts val="0"/>
              </a:spcAft>
            </a:pPr>
            <a:r>
              <a:rPr lang="en-US" altLang="ja-JP" sz="1200" kern="100" dirty="0">
                <a:effectLst/>
                <a:latin typeface="+mj-ea"/>
                <a:ea typeface="+mj-ea"/>
                <a:cs typeface="ＭＳ 明朝" panose="02020609040205080304" pitchFamily="17" charset="-128"/>
              </a:rPr>
              <a:t>◎</a:t>
            </a:r>
            <a:r>
              <a:rPr lang="ja-JP" altLang="ja-JP" sz="1200" kern="100" dirty="0">
                <a:effectLst/>
                <a:latin typeface="+mj-ea"/>
                <a:ea typeface="+mj-ea"/>
                <a:cs typeface="ＭＳ 明朝" panose="02020609040205080304" pitchFamily="17" charset="-128"/>
              </a:rPr>
              <a:t>学内便について</a:t>
            </a:r>
            <a:endParaRPr lang="en-US" altLang="ja-JP" sz="1200" kern="100" dirty="0">
              <a:effectLst/>
              <a:latin typeface="+mj-ea"/>
              <a:ea typeface="+mj-ea"/>
              <a:cs typeface="ＭＳ 明朝" panose="02020609040205080304" pitchFamily="17" charset="-128"/>
            </a:endParaRPr>
          </a:p>
          <a:p>
            <a:pPr marL="133350">
              <a:spcBef>
                <a:spcPts val="750"/>
              </a:spcBef>
              <a:spcAft>
                <a:spcPts val="0"/>
              </a:spcAft>
            </a:pP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ja-JP" altLang="ja-JP" sz="1200" kern="100" dirty="0">
                <a:effectLst/>
                <a:latin typeface="+mj-ea"/>
                <a:ea typeface="+mj-ea"/>
                <a:cs typeface="ＭＳ 明朝" panose="02020609040205080304" pitchFamily="17" charset="-128"/>
              </a:rPr>
              <a:t>・発送・受け取りともに場所は研究協力担当です。</a:t>
            </a: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ja-JP" altLang="ja-JP" sz="1200" kern="100" dirty="0">
                <a:effectLst/>
                <a:latin typeface="+mj-ea"/>
                <a:ea typeface="+mj-ea"/>
                <a:cs typeface="ＭＳ 明朝" panose="02020609040205080304" pitchFamily="17" charset="-128"/>
              </a:rPr>
              <a:t>・発送については，メールボックス向かいの机の学内便用の黒い鞄に入れて</a:t>
            </a:r>
            <a:endParaRPr lang="en-US" altLang="ja-JP" sz="1200" kern="100" dirty="0">
              <a:effectLst/>
              <a:latin typeface="+mj-ea"/>
              <a:ea typeface="+mj-ea"/>
              <a:cs typeface="ＭＳ 明朝" panose="02020609040205080304" pitchFamily="17" charset="-128"/>
            </a:endParaRPr>
          </a:p>
          <a:p>
            <a:pPr marL="133350">
              <a:spcBef>
                <a:spcPts val="750"/>
              </a:spcBef>
              <a:spcAft>
                <a:spcPts val="0"/>
              </a:spcAft>
            </a:pPr>
            <a:r>
              <a:rPr lang="ja-JP" altLang="en-US" sz="1200" kern="100" dirty="0">
                <a:latin typeface="+mj-ea"/>
                <a:ea typeface="+mj-ea"/>
                <a:cs typeface="ＭＳ 明朝" panose="02020609040205080304" pitchFamily="17" charset="-128"/>
              </a:rPr>
              <a:t>　</a:t>
            </a:r>
            <a:r>
              <a:rPr lang="ja-JP" altLang="ja-JP" sz="1200" kern="100" dirty="0">
                <a:effectLst/>
                <a:latin typeface="+mj-ea"/>
                <a:ea typeface="+mj-ea"/>
                <a:cs typeface="ＭＳ 明朝" panose="02020609040205080304" pitchFamily="17" charset="-128"/>
              </a:rPr>
              <a:t>ください。</a:t>
            </a: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ja-JP" altLang="ja-JP" sz="1200" kern="100" dirty="0">
                <a:effectLst/>
                <a:latin typeface="+mj-ea"/>
                <a:ea typeface="+mj-ea"/>
                <a:cs typeface="ＭＳ 明朝" panose="02020609040205080304" pitchFamily="17" charset="-128"/>
              </a:rPr>
              <a:t>・教員宛てに届いたものはメールボックスに投函します。</a:t>
            </a: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r>
              <a:rPr lang="en-US" altLang="ja-JP" sz="1200" kern="100" dirty="0">
                <a:effectLst/>
                <a:latin typeface="+mj-ea"/>
                <a:ea typeface="+mj-ea"/>
                <a:cs typeface="ＭＳ 明朝" panose="02020609040205080304" pitchFamily="17" charset="-128"/>
              </a:rPr>
              <a:t> </a:t>
            </a:r>
            <a:endParaRPr lang="ja-JP" altLang="ja-JP" sz="1200" kern="100" dirty="0">
              <a:effectLst/>
              <a:latin typeface="+mj-ea"/>
              <a:ea typeface="+mj-ea"/>
              <a:cs typeface="Times New Roman" panose="02020603050405020304" pitchFamily="18" charset="0"/>
            </a:endParaRPr>
          </a:p>
          <a:p>
            <a:pPr marL="133350">
              <a:spcBef>
                <a:spcPts val="750"/>
              </a:spcBef>
              <a:spcAft>
                <a:spcPts val="0"/>
              </a:spcAft>
            </a:pPr>
            <a:endParaRPr lang="ja-JP" altLang="ja-JP" sz="1200" kern="100" dirty="0">
              <a:effectLst/>
              <a:latin typeface="+mj-ea"/>
              <a:ea typeface="+mj-ea"/>
              <a:cs typeface="Times New Roman" panose="02020603050405020304" pitchFamily="18" charset="0"/>
            </a:endParaRPr>
          </a:p>
        </p:txBody>
      </p:sp>
      <p:sp>
        <p:nvSpPr>
          <p:cNvPr id="7" name="タイトル 1">
            <a:extLst>
              <a:ext uri="{FF2B5EF4-FFF2-40B4-BE49-F238E27FC236}">
                <a16:creationId xmlns:a16="http://schemas.microsoft.com/office/drawing/2014/main" id="{7D9425C2-BDF9-49FB-8946-17A83EB3D7F0}"/>
              </a:ext>
            </a:extLst>
          </p:cNvPr>
          <p:cNvSpPr>
            <a:spLocks noGrp="1"/>
          </p:cNvSpPr>
          <p:nvPr>
            <p:ph type="title"/>
          </p:nvPr>
        </p:nvSpPr>
        <p:spPr>
          <a:xfrm>
            <a:off x="586265" y="271708"/>
            <a:ext cx="1868835" cy="369510"/>
          </a:xfrm>
        </p:spPr>
        <p:txBody>
          <a:bodyPr>
            <a:normAutofit fontScale="90000"/>
          </a:bodyPr>
          <a:lstStyle/>
          <a:p>
            <a:r>
              <a:rPr lang="ja-JP" altLang="en-US" sz="2200" dirty="0"/>
              <a:t>予算・会計</a:t>
            </a:r>
            <a:br>
              <a:rPr lang="ja-JP" altLang="ja-JP" dirty="0"/>
            </a:br>
            <a:endParaRPr kumimoji="1" lang="ja-JP" altLang="en-US" dirty="0"/>
          </a:p>
        </p:txBody>
      </p:sp>
      <p:sp>
        <p:nvSpPr>
          <p:cNvPr id="8" name="スライド番号プレースホルダー 3">
            <a:extLst>
              <a:ext uri="{FF2B5EF4-FFF2-40B4-BE49-F238E27FC236}">
                <a16:creationId xmlns:a16="http://schemas.microsoft.com/office/drawing/2014/main" id="{F437BBF0-B82A-47E5-888C-2130BF283178}"/>
              </a:ext>
            </a:extLst>
          </p:cNvPr>
          <p:cNvSpPr txBox="1">
            <a:spLocks/>
          </p:cNvSpPr>
          <p:nvPr/>
        </p:nvSpPr>
        <p:spPr>
          <a:xfrm>
            <a:off x="5804050" y="9070079"/>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43</a:t>
            </a:r>
          </a:p>
        </p:txBody>
      </p:sp>
      <p:sp>
        <p:nvSpPr>
          <p:cNvPr id="9" name="テキスト ボックス 8">
            <a:extLst>
              <a:ext uri="{FF2B5EF4-FFF2-40B4-BE49-F238E27FC236}">
                <a16:creationId xmlns:a16="http://schemas.microsoft.com/office/drawing/2014/main" id="{57E54C59-262E-4263-98BF-0D727E9363AF}"/>
              </a:ext>
            </a:extLst>
          </p:cNvPr>
          <p:cNvSpPr txBox="1"/>
          <p:nvPr/>
        </p:nvSpPr>
        <p:spPr>
          <a:xfrm>
            <a:off x="2649205" y="838572"/>
            <a:ext cx="3004532" cy="636777"/>
          </a:xfrm>
          <a:prstGeom prst="rect">
            <a:avLst/>
          </a:prstGeom>
          <a:noFill/>
        </p:spPr>
        <p:txBody>
          <a:bodyPr wrap="square" rtlCol="0">
            <a:spAutoFit/>
          </a:bodyPr>
          <a:lstStyle/>
          <a:p>
            <a:r>
              <a:rPr lang="ja-JP" altLang="ja-JP" sz="1200" dirty="0">
                <a:latin typeface="+mj-ea"/>
                <a:ea typeface="+mj-ea"/>
              </a:rPr>
              <a:t>総務グループ</a:t>
            </a:r>
            <a:r>
              <a:rPr lang="ja-JP" altLang="en-US" sz="1200" dirty="0">
                <a:latin typeface="+mj-ea"/>
                <a:ea typeface="+mj-ea"/>
              </a:rPr>
              <a:t>研究協力</a:t>
            </a:r>
            <a:r>
              <a:rPr lang="ja-JP" altLang="ja-JP" sz="1200" dirty="0">
                <a:latin typeface="+mj-ea"/>
                <a:ea typeface="+mj-ea"/>
              </a:rPr>
              <a:t>担当</a:t>
            </a:r>
            <a:r>
              <a:rPr kumimoji="1" lang="ja-JP" altLang="en-US" sz="1200" dirty="0">
                <a:latin typeface="+mj-ea"/>
                <a:ea typeface="+mj-ea"/>
              </a:rPr>
              <a:t>　内線</a:t>
            </a:r>
            <a:r>
              <a:rPr kumimoji="1" lang="en-US" altLang="ja-JP" sz="1200" dirty="0">
                <a:latin typeface="+mj-ea"/>
                <a:ea typeface="+mj-ea"/>
              </a:rPr>
              <a:t>2764</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nousei-kenkyo@hirosaki-u.ac.jp</a:t>
            </a:r>
            <a:endParaRPr kumimoji="1" lang="en-US" altLang="ja-JP" sz="1200" dirty="0">
              <a:latin typeface="+mj-ea"/>
              <a:ea typeface="+mj-ea"/>
            </a:endParaRPr>
          </a:p>
          <a:p>
            <a:r>
              <a:rPr kumimoji="1" lang="ja-JP" altLang="en-US" sz="1138" dirty="0"/>
              <a:t>　</a:t>
            </a:r>
          </a:p>
        </p:txBody>
      </p:sp>
    </p:spTree>
    <p:extLst>
      <p:ext uri="{BB962C8B-B14F-4D97-AF65-F5344CB8AC3E}">
        <p14:creationId xmlns:p14="http://schemas.microsoft.com/office/powerpoint/2010/main" val="3739829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651867" y="269121"/>
            <a:ext cx="2424905" cy="369510"/>
          </a:xfrm>
        </p:spPr>
        <p:txBody>
          <a:bodyPr>
            <a:normAutofit fontScale="90000"/>
          </a:bodyPr>
          <a:lstStyle/>
          <a:p>
            <a:r>
              <a:rPr lang="ja-JP" altLang="en-US" sz="2200" dirty="0">
                <a:latin typeface="+mn-ea"/>
                <a:ea typeface="+mn-ea"/>
              </a:rPr>
              <a:t>その他</a:t>
            </a:r>
            <a:br>
              <a:rPr lang="ja-JP" altLang="ja-JP" dirty="0"/>
            </a:br>
            <a:endParaRPr kumimoji="1" lang="ja-JP" altLang="en-US" dirty="0"/>
          </a:p>
        </p:txBody>
      </p:sp>
      <p:sp>
        <p:nvSpPr>
          <p:cNvPr id="9" name="コンテンツ プレースホルダー 2">
            <a:extLst>
              <a:ext uri="{FF2B5EF4-FFF2-40B4-BE49-F238E27FC236}">
                <a16:creationId xmlns:a16="http://schemas.microsoft.com/office/drawing/2014/main" id="{2022A871-04BE-490E-839E-F7AF0BE833AC}"/>
              </a:ext>
            </a:extLst>
          </p:cNvPr>
          <p:cNvSpPr>
            <a:spLocks noGrp="1"/>
          </p:cNvSpPr>
          <p:nvPr>
            <p:ph idx="1"/>
          </p:nvPr>
        </p:nvSpPr>
        <p:spPr>
          <a:xfrm>
            <a:off x="21931" y="1036922"/>
            <a:ext cx="6260562" cy="2466071"/>
          </a:xfrm>
        </p:spPr>
        <p:txBody>
          <a:bodyPr>
            <a:noAutofit/>
          </a:bodyPr>
          <a:lstStyle/>
          <a:p>
            <a:pPr marL="278606" lvl="1" indent="0">
              <a:buNone/>
            </a:pPr>
            <a:r>
              <a:rPr lang="ja-JP" altLang="en-US" dirty="0">
                <a:solidFill>
                  <a:schemeClr val="tx1"/>
                </a:solidFill>
                <a:latin typeface="+mn-ea"/>
              </a:rPr>
              <a:t>（１）ネームプレートの作成について</a:t>
            </a:r>
            <a:endParaRPr lang="en-US" altLang="ja-JP" dirty="0">
              <a:solidFill>
                <a:schemeClr val="tx1"/>
              </a:solidFill>
              <a:latin typeface="+mn-ea"/>
            </a:endParaRPr>
          </a:p>
          <a:p>
            <a:pPr marL="278606" lvl="1" indent="0">
              <a:buNone/>
            </a:pPr>
            <a:r>
              <a:rPr lang="ja-JP" altLang="ja-JP" dirty="0">
                <a:solidFill>
                  <a:schemeClr val="tx1"/>
                </a:solidFill>
                <a:latin typeface="+mn-ea"/>
              </a:rPr>
              <a:t>　</a:t>
            </a:r>
            <a:endParaRPr lang="en-US" altLang="ja-JP" dirty="0">
              <a:solidFill>
                <a:schemeClr val="tx1"/>
              </a:solidFill>
              <a:latin typeface="+mn-ea"/>
            </a:endParaRPr>
          </a:p>
          <a:p>
            <a:pPr marL="208955" lvl="1" indent="0">
              <a:buNone/>
            </a:pPr>
            <a:r>
              <a:rPr lang="ja-JP" altLang="en-US" dirty="0">
                <a:solidFill>
                  <a:schemeClr val="tx1"/>
                </a:solidFill>
                <a:latin typeface="+mn-ea"/>
              </a:rPr>
              <a:t>　</a:t>
            </a:r>
            <a:r>
              <a:rPr lang="ja-JP" altLang="ja-JP" dirty="0">
                <a:solidFill>
                  <a:schemeClr val="tx1"/>
                </a:solidFill>
                <a:latin typeface="+mn-ea"/>
              </a:rPr>
              <a:t>写真付きのネームプレートを作成する</a:t>
            </a:r>
            <a:r>
              <a:rPr lang="ja-JP" altLang="en-US" dirty="0">
                <a:solidFill>
                  <a:schemeClr val="tx1"/>
                </a:solidFill>
                <a:latin typeface="+mn-ea"/>
              </a:rPr>
              <a:t>ため，無帽上半身，５年以内に</a:t>
            </a:r>
            <a:endParaRPr lang="en-US" altLang="ja-JP" dirty="0">
              <a:solidFill>
                <a:schemeClr val="tx1"/>
              </a:solidFill>
              <a:latin typeface="+mn-ea"/>
            </a:endParaRPr>
          </a:p>
          <a:p>
            <a:pPr marL="208955" lvl="1" indent="0">
              <a:buNone/>
            </a:pPr>
            <a:r>
              <a:rPr lang="ja-JP" altLang="en-US" dirty="0">
                <a:solidFill>
                  <a:schemeClr val="tx1"/>
                </a:solidFill>
                <a:latin typeface="+mn-ea"/>
              </a:rPr>
              <a:t>　撮影した顔写真データを提出願います。　</a:t>
            </a:r>
            <a:endParaRPr lang="en-US" altLang="ja-JP" dirty="0">
              <a:solidFill>
                <a:schemeClr val="tx1"/>
              </a:solidFill>
              <a:latin typeface="+mn-ea"/>
            </a:endParaRPr>
          </a:p>
          <a:p>
            <a:pPr marL="208955" lvl="1" indent="0">
              <a:buNone/>
            </a:pPr>
            <a:r>
              <a:rPr lang="ja-JP" altLang="en-US" dirty="0">
                <a:solidFill>
                  <a:schemeClr val="tx1"/>
                </a:solidFill>
                <a:latin typeface="+mn-ea"/>
              </a:rPr>
              <a:t>　データがない場合は，写真撮影することも可能です。</a:t>
            </a:r>
            <a:endParaRPr lang="en-US" altLang="ja-JP" dirty="0">
              <a:solidFill>
                <a:schemeClr val="tx1"/>
              </a:solidFill>
              <a:latin typeface="+mn-ea"/>
            </a:endParaRPr>
          </a:p>
          <a:p>
            <a:pPr marL="208955" lvl="1" indent="0">
              <a:buNone/>
            </a:pPr>
            <a:r>
              <a:rPr lang="ja-JP" altLang="en-US" dirty="0">
                <a:solidFill>
                  <a:schemeClr val="tx1"/>
                </a:solidFill>
                <a:latin typeface="+mn-ea"/>
              </a:rPr>
              <a:t>　御都合のよい時間をお知らせください。</a:t>
            </a:r>
            <a:endParaRPr lang="en-US" altLang="ja-JP" dirty="0">
              <a:solidFill>
                <a:schemeClr val="tx1"/>
              </a:solidFill>
              <a:latin typeface="+mn-ea"/>
            </a:endParaRPr>
          </a:p>
          <a:p>
            <a:pPr marL="365671" lvl="2" indent="0">
              <a:buNone/>
            </a:pPr>
            <a:endParaRPr lang="en-US" altLang="ja-JP" sz="914" b="1" dirty="0">
              <a:solidFill>
                <a:schemeClr val="tx1"/>
              </a:solidFill>
            </a:endParaRPr>
          </a:p>
          <a:p>
            <a:pPr marL="208955" lvl="1" indent="0">
              <a:buNone/>
            </a:pPr>
            <a:r>
              <a:rPr lang="ja-JP" altLang="en-US" sz="914" b="1" dirty="0">
                <a:solidFill>
                  <a:schemeClr val="tx1"/>
                </a:solidFill>
              </a:rPr>
              <a:t>　　　　　　　　</a:t>
            </a:r>
            <a:endParaRPr lang="en-US" altLang="ja-JP" sz="914" b="1" dirty="0">
              <a:solidFill>
                <a:schemeClr val="tx1"/>
              </a:solidFill>
            </a:endParaRPr>
          </a:p>
          <a:p>
            <a:pPr marL="391790" lvl="2" indent="0">
              <a:buNone/>
            </a:pPr>
            <a:r>
              <a:rPr lang="ja-JP" altLang="en-US" sz="914" b="1" dirty="0">
                <a:solidFill>
                  <a:schemeClr val="tx1"/>
                </a:solidFill>
              </a:rPr>
              <a:t>　　　　　　　　　　　　　　</a:t>
            </a:r>
            <a:endParaRPr lang="ja-JP" altLang="ja-JP" sz="914" b="1" dirty="0">
              <a:solidFill>
                <a:schemeClr val="tx1"/>
              </a:solidFill>
            </a:endParaRPr>
          </a:p>
          <a:p>
            <a:endParaRPr lang="ja-JP" altLang="en-US" sz="914" dirty="0"/>
          </a:p>
        </p:txBody>
      </p:sp>
      <p:sp>
        <p:nvSpPr>
          <p:cNvPr id="10" name="コンテンツ プレースホルダー 2">
            <a:extLst>
              <a:ext uri="{FF2B5EF4-FFF2-40B4-BE49-F238E27FC236}">
                <a16:creationId xmlns:a16="http://schemas.microsoft.com/office/drawing/2014/main" id="{209478B5-845B-4055-8A9B-61253DE3A538}"/>
              </a:ext>
            </a:extLst>
          </p:cNvPr>
          <p:cNvSpPr txBox="1">
            <a:spLocks/>
          </p:cNvSpPr>
          <p:nvPr/>
        </p:nvSpPr>
        <p:spPr>
          <a:xfrm>
            <a:off x="301331" y="3187354"/>
            <a:ext cx="6556669" cy="4273090"/>
          </a:xfrm>
          <a:prstGeom prst="rect">
            <a:avLst/>
          </a:prstGeom>
        </p:spPr>
        <p:txBody>
          <a:bodyPr vert="horz" lIns="74295" tIns="37148" rIns="74295" bIns="37148"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n-ea"/>
              </a:rPr>
              <a:t>（２）セキュリティカードについて</a:t>
            </a: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解錠時間外や休日に，本学部へ入る際に使用するカードです。</a:t>
            </a:r>
          </a:p>
          <a:p>
            <a:pPr marL="0" indent="0">
              <a:buNone/>
            </a:pPr>
            <a:r>
              <a:rPr lang="ja-JP" altLang="en-US" sz="1200" dirty="0">
                <a:solidFill>
                  <a:schemeClr val="tx1"/>
                </a:solidFill>
                <a:latin typeface="+mn-ea"/>
              </a:rPr>
              <a:t>解錠時間は，平日</a:t>
            </a:r>
            <a:r>
              <a:rPr lang="en-US" altLang="ja-JP" sz="1200" dirty="0">
                <a:solidFill>
                  <a:schemeClr val="tx1"/>
                </a:solidFill>
                <a:latin typeface="+mn-ea"/>
              </a:rPr>
              <a:t>7</a:t>
            </a:r>
            <a:r>
              <a:rPr lang="ja-JP" altLang="en-US" sz="1200" dirty="0">
                <a:solidFill>
                  <a:schemeClr val="tx1"/>
                </a:solidFill>
                <a:latin typeface="+mn-ea"/>
              </a:rPr>
              <a:t>：</a:t>
            </a:r>
            <a:r>
              <a:rPr lang="en-US" altLang="ja-JP" sz="1200" dirty="0">
                <a:solidFill>
                  <a:schemeClr val="tx1"/>
                </a:solidFill>
                <a:latin typeface="+mn-ea"/>
              </a:rPr>
              <a:t>00</a:t>
            </a:r>
            <a:r>
              <a:rPr lang="ja-JP" altLang="en-US" sz="1200" dirty="0">
                <a:solidFill>
                  <a:schemeClr val="tx1"/>
                </a:solidFill>
                <a:latin typeface="+mn-ea"/>
              </a:rPr>
              <a:t>～</a:t>
            </a:r>
            <a:r>
              <a:rPr lang="en-US" altLang="ja-JP" sz="1200" dirty="0">
                <a:solidFill>
                  <a:schemeClr val="tx1"/>
                </a:solidFill>
                <a:latin typeface="+mn-ea"/>
              </a:rPr>
              <a:t>21</a:t>
            </a:r>
            <a:r>
              <a:rPr lang="ja-JP" altLang="en-US" sz="1200" dirty="0">
                <a:solidFill>
                  <a:schemeClr val="tx1"/>
                </a:solidFill>
                <a:latin typeface="+mn-ea"/>
              </a:rPr>
              <a:t>：</a:t>
            </a:r>
            <a:r>
              <a:rPr lang="en-US" altLang="ja-JP" sz="1200" dirty="0">
                <a:solidFill>
                  <a:schemeClr val="tx1"/>
                </a:solidFill>
                <a:latin typeface="+mn-ea"/>
              </a:rPr>
              <a:t>00</a:t>
            </a:r>
            <a:r>
              <a:rPr lang="ja-JP" altLang="en-US" sz="1200" dirty="0">
                <a:solidFill>
                  <a:schemeClr val="tx1"/>
                </a:solidFill>
                <a:latin typeface="+mn-ea"/>
              </a:rPr>
              <a:t>です。（土日祝日は終日閉鎖）</a:t>
            </a:r>
          </a:p>
          <a:p>
            <a:pPr marL="0" indent="0">
              <a:buNone/>
            </a:pPr>
            <a:r>
              <a:rPr lang="ja-JP" altLang="en-US" sz="1200" dirty="0">
                <a:solidFill>
                  <a:schemeClr val="tx1"/>
                </a:solidFill>
                <a:latin typeface="+mn-ea"/>
              </a:rPr>
              <a:t>セキュリティカードを紛失した場合は，総務担当へ連絡願います。</a:t>
            </a:r>
          </a:p>
          <a:p>
            <a:pPr marL="0" indent="0">
              <a:buNone/>
            </a:pPr>
            <a:r>
              <a:rPr lang="ja-JP" altLang="en-US" sz="1200" dirty="0">
                <a:solidFill>
                  <a:schemeClr val="tx1"/>
                </a:solidFill>
                <a:latin typeface="+mn-ea"/>
              </a:rPr>
              <a:t>紛失による再発行には，</a:t>
            </a:r>
            <a:r>
              <a:rPr lang="en-US" altLang="ja-JP" sz="1200" dirty="0">
                <a:solidFill>
                  <a:schemeClr val="tx1"/>
                </a:solidFill>
                <a:latin typeface="+mn-ea"/>
              </a:rPr>
              <a:t>1</a:t>
            </a:r>
            <a:r>
              <a:rPr lang="ja-JP" altLang="en-US" sz="1200" dirty="0">
                <a:solidFill>
                  <a:schemeClr val="tx1"/>
                </a:solidFill>
                <a:latin typeface="+mn-ea"/>
              </a:rPr>
              <a:t>枚</a:t>
            </a:r>
            <a:r>
              <a:rPr lang="en-US" altLang="ja-JP" sz="1200" dirty="0">
                <a:solidFill>
                  <a:schemeClr val="tx1"/>
                </a:solidFill>
                <a:latin typeface="+mn-ea"/>
              </a:rPr>
              <a:t>1400</a:t>
            </a:r>
            <a:r>
              <a:rPr lang="ja-JP" altLang="en-US" sz="1200" dirty="0">
                <a:solidFill>
                  <a:schemeClr val="tx1"/>
                </a:solidFill>
                <a:latin typeface="+mn-ea"/>
              </a:rPr>
              <a:t>円（税抜き）がかかります。</a:t>
            </a: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２種類のカードがあります</a:t>
            </a:r>
          </a:p>
          <a:p>
            <a:pPr marL="0" indent="0">
              <a:buNone/>
            </a:pPr>
            <a:r>
              <a:rPr lang="ja-JP" altLang="en-US" sz="1200" dirty="0">
                <a:solidFill>
                  <a:schemeClr val="tx1"/>
                </a:solidFill>
                <a:latin typeface="+mn-ea"/>
              </a:rPr>
              <a:t>農生校舎・コラボ弘大（コラボレーション側）のみ・・・</a:t>
            </a:r>
            <a:r>
              <a:rPr lang="en-US" altLang="ja-JP" sz="1200" dirty="0">
                <a:solidFill>
                  <a:schemeClr val="tx1"/>
                </a:solidFill>
                <a:latin typeface="+mn-ea"/>
              </a:rPr>
              <a:t>No.21</a:t>
            </a:r>
          </a:p>
          <a:p>
            <a:pPr marL="0" indent="0">
              <a:buNone/>
            </a:pPr>
            <a:r>
              <a:rPr lang="ja-JP" altLang="en-US" sz="1200" dirty="0">
                <a:solidFill>
                  <a:schemeClr val="tx1"/>
                </a:solidFill>
                <a:latin typeface="+mn-ea"/>
              </a:rPr>
              <a:t>農生校舎・コラボ弘大（コラボレーション側）・遺伝子・・・</a:t>
            </a:r>
            <a:r>
              <a:rPr lang="en-US" altLang="ja-JP" sz="1200" dirty="0">
                <a:solidFill>
                  <a:schemeClr val="tx1"/>
                </a:solidFill>
                <a:latin typeface="+mn-ea"/>
              </a:rPr>
              <a:t>No.23</a:t>
            </a:r>
            <a:r>
              <a:rPr lang="ja-JP" altLang="en-US" sz="1200" dirty="0">
                <a:solidFill>
                  <a:schemeClr val="tx1"/>
                </a:solidFill>
                <a:latin typeface="+mn-ea"/>
              </a:rPr>
              <a:t>　</a:t>
            </a:r>
            <a:endParaRPr lang="en-US" altLang="ja-JP" sz="1200" dirty="0">
              <a:solidFill>
                <a:schemeClr val="tx1"/>
              </a:solidFill>
              <a:latin typeface="+mn-ea"/>
            </a:endParaRPr>
          </a:p>
          <a:p>
            <a:endParaRPr lang="en-US" altLang="ja-JP" sz="1138" dirty="0">
              <a:solidFill>
                <a:schemeClr val="tx1"/>
              </a:solidFill>
              <a:latin typeface="+mn-ea"/>
            </a:endParaRPr>
          </a:p>
          <a:p>
            <a:pPr marL="0" indent="0">
              <a:buNone/>
            </a:pPr>
            <a:endParaRPr lang="en-US" altLang="ja-JP" sz="1097" dirty="0">
              <a:solidFill>
                <a:schemeClr val="tx1"/>
              </a:solidFill>
            </a:endParaRPr>
          </a:p>
        </p:txBody>
      </p:sp>
      <p:sp>
        <p:nvSpPr>
          <p:cNvPr id="11" name="コンテンツ プレースホルダー 2">
            <a:extLst>
              <a:ext uri="{FF2B5EF4-FFF2-40B4-BE49-F238E27FC236}">
                <a16:creationId xmlns:a16="http://schemas.microsoft.com/office/drawing/2014/main" id="{B291D40B-308E-45D2-AAE4-D7936995817D}"/>
              </a:ext>
            </a:extLst>
          </p:cNvPr>
          <p:cNvSpPr txBox="1">
            <a:spLocks/>
          </p:cNvSpPr>
          <p:nvPr/>
        </p:nvSpPr>
        <p:spPr>
          <a:xfrm>
            <a:off x="301331" y="6718646"/>
            <a:ext cx="6836069" cy="3871203"/>
          </a:xfrm>
          <a:prstGeom prst="rect">
            <a:avLst/>
          </a:prstGeom>
        </p:spPr>
        <p:txBody>
          <a:bodyPr vert="horz" lIns="74295" tIns="37148" rIns="74295" bIns="37148"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n-ea"/>
              </a:rPr>
              <a:t>（３）駐車場利用について</a:t>
            </a: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　直線</a:t>
            </a:r>
            <a:r>
              <a:rPr lang="en-US" altLang="ja-JP" sz="1200" dirty="0">
                <a:solidFill>
                  <a:schemeClr val="tx1"/>
                </a:solidFill>
                <a:latin typeface="+mn-ea"/>
              </a:rPr>
              <a:t>2㎞</a:t>
            </a:r>
            <a:r>
              <a:rPr lang="ja-JP" altLang="en-US" sz="1200" dirty="0">
                <a:solidFill>
                  <a:schemeClr val="tx1"/>
                </a:solidFill>
                <a:latin typeface="+mn-ea"/>
              </a:rPr>
              <a:t>以上で，通勤手段が「自動車」として認定されていることが，</a:t>
            </a:r>
            <a:endParaRPr lang="en-US" altLang="ja-JP" sz="1200" dirty="0">
              <a:solidFill>
                <a:schemeClr val="tx1"/>
              </a:solidFill>
              <a:latin typeface="+mn-ea"/>
            </a:endParaRPr>
          </a:p>
          <a:p>
            <a:pPr marL="0" indent="0">
              <a:buNone/>
            </a:pPr>
            <a:r>
              <a:rPr lang="ja-JP" altLang="en-US" sz="1200" dirty="0">
                <a:solidFill>
                  <a:schemeClr val="tx1"/>
                </a:solidFill>
                <a:latin typeface="+mn-ea"/>
              </a:rPr>
              <a:t>　駐車場利用の許可条件です。</a:t>
            </a:r>
            <a:endParaRPr lang="en-US" altLang="ja-JP" sz="1200" dirty="0">
              <a:solidFill>
                <a:schemeClr val="tx1"/>
              </a:solidFill>
              <a:latin typeface="+mn-ea"/>
            </a:endParaRPr>
          </a:p>
          <a:p>
            <a:pPr marL="0" indent="0">
              <a:buNone/>
            </a:pPr>
            <a:r>
              <a:rPr lang="ja-JP" altLang="en-US" sz="1200" dirty="0">
                <a:solidFill>
                  <a:schemeClr val="tx1"/>
                </a:solidFill>
                <a:latin typeface="+mn-ea"/>
              </a:rPr>
              <a:t>　・年度更新</a:t>
            </a:r>
          </a:p>
          <a:p>
            <a:pPr marL="0" indent="0">
              <a:buNone/>
            </a:pPr>
            <a:r>
              <a:rPr lang="ja-JP" altLang="en-US" sz="1200" dirty="0">
                <a:solidFill>
                  <a:schemeClr val="tx1"/>
                </a:solidFill>
                <a:latin typeface="+mn-ea"/>
              </a:rPr>
              <a:t>　・駐車場利用は有料化</a:t>
            </a:r>
          </a:p>
          <a:p>
            <a:pPr marL="0" indent="0">
              <a:buNone/>
            </a:pPr>
            <a:r>
              <a:rPr lang="ja-JP" altLang="en-US" sz="1200" dirty="0">
                <a:solidFill>
                  <a:schemeClr val="tx1"/>
                </a:solidFill>
                <a:latin typeface="+mn-ea"/>
              </a:rPr>
              <a:t>　・</a:t>
            </a:r>
            <a:r>
              <a:rPr lang="en-US" altLang="ja-JP" sz="1200" dirty="0">
                <a:solidFill>
                  <a:schemeClr val="tx1"/>
                </a:solidFill>
                <a:latin typeface="+mn-ea"/>
              </a:rPr>
              <a:t>1</a:t>
            </a:r>
            <a:r>
              <a:rPr lang="ja-JP" altLang="en-US" sz="1200" dirty="0">
                <a:solidFill>
                  <a:schemeClr val="tx1"/>
                </a:solidFill>
                <a:latin typeface="+mn-ea"/>
              </a:rPr>
              <a:t>月</a:t>
            </a:r>
            <a:r>
              <a:rPr lang="en-US" altLang="ja-JP" sz="1200" dirty="0">
                <a:solidFill>
                  <a:schemeClr val="tx1"/>
                </a:solidFill>
                <a:latin typeface="+mn-ea"/>
              </a:rPr>
              <a:t>1000</a:t>
            </a:r>
            <a:r>
              <a:rPr lang="ja-JP" altLang="en-US" sz="1200" dirty="0">
                <a:solidFill>
                  <a:schemeClr val="tx1"/>
                </a:solidFill>
                <a:latin typeface="+mn-ea"/>
              </a:rPr>
              <a:t>円</a:t>
            </a:r>
            <a:r>
              <a:rPr lang="en-US" altLang="ja-JP" sz="1200" dirty="0">
                <a:solidFill>
                  <a:schemeClr val="tx1"/>
                </a:solidFill>
                <a:latin typeface="+mn-ea"/>
              </a:rPr>
              <a:t>×</a:t>
            </a:r>
            <a:r>
              <a:rPr lang="ja-JP" altLang="en-US" sz="1200" dirty="0">
                <a:solidFill>
                  <a:schemeClr val="tx1"/>
                </a:solidFill>
                <a:latin typeface="+mn-ea"/>
              </a:rPr>
              <a:t>利用月</a:t>
            </a:r>
            <a:r>
              <a:rPr lang="en-US" altLang="ja-JP" sz="1200" dirty="0">
                <a:solidFill>
                  <a:schemeClr val="tx1"/>
                </a:solidFill>
                <a:latin typeface="+mn-ea"/>
              </a:rPr>
              <a:t>+</a:t>
            </a:r>
            <a:r>
              <a:rPr lang="ja-JP" altLang="en-US" sz="1200" dirty="0">
                <a:solidFill>
                  <a:schemeClr val="tx1"/>
                </a:solidFill>
                <a:latin typeface="+mn-ea"/>
              </a:rPr>
              <a:t>カード発行（</a:t>
            </a:r>
            <a:r>
              <a:rPr lang="en-US" altLang="ja-JP" sz="1200" dirty="0">
                <a:solidFill>
                  <a:schemeClr val="tx1"/>
                </a:solidFill>
                <a:latin typeface="+mn-ea"/>
              </a:rPr>
              <a:t>1000</a:t>
            </a:r>
            <a:r>
              <a:rPr lang="ja-JP" altLang="en-US" sz="1200" dirty="0">
                <a:solidFill>
                  <a:schemeClr val="tx1"/>
                </a:solidFill>
                <a:latin typeface="+mn-ea"/>
              </a:rPr>
              <a:t>円）</a:t>
            </a:r>
            <a:endParaRPr lang="en-US" altLang="ja-JP" sz="1200" dirty="0">
              <a:solidFill>
                <a:schemeClr val="tx1"/>
              </a:solidFill>
              <a:latin typeface="+mn-ea"/>
            </a:endParaRPr>
          </a:p>
          <a:p>
            <a:pPr marL="0" indent="0">
              <a:buNone/>
            </a:pPr>
            <a:r>
              <a:rPr lang="ja-JP" altLang="en-US" sz="1200" dirty="0">
                <a:solidFill>
                  <a:schemeClr val="tx1"/>
                </a:solidFill>
                <a:latin typeface="+mn-ea"/>
              </a:rPr>
              <a:t>　</a:t>
            </a:r>
          </a:p>
          <a:p>
            <a:pPr marL="0" indent="0">
              <a:buNone/>
            </a:pPr>
            <a:r>
              <a:rPr lang="ja-JP" altLang="en-US" sz="1200" dirty="0">
                <a:solidFill>
                  <a:schemeClr val="tx1"/>
                </a:solidFill>
                <a:latin typeface="+mn-ea"/>
              </a:rPr>
              <a:t>　利用を希望される場合は，総務担当にお申し出ください。</a:t>
            </a:r>
            <a:endParaRPr lang="en-US" altLang="ja-JP" sz="1200" dirty="0">
              <a:solidFill>
                <a:schemeClr val="tx1"/>
              </a:solidFill>
              <a:latin typeface="+mn-ea"/>
            </a:endParaRPr>
          </a:p>
          <a:p>
            <a:pPr marL="0" indent="0">
              <a:buNone/>
            </a:pPr>
            <a:r>
              <a:rPr lang="ja-JP" altLang="en-US" sz="1138" dirty="0">
                <a:solidFill>
                  <a:schemeClr val="tx1"/>
                </a:solidFill>
                <a:latin typeface="+mn-ea"/>
              </a:rPr>
              <a:t>　</a:t>
            </a:r>
            <a:r>
              <a:rPr lang="en-US" altLang="ja-JP" sz="1050" dirty="0">
                <a:solidFill>
                  <a:schemeClr val="tx1"/>
                </a:solidFill>
                <a:latin typeface="+mn-ea"/>
              </a:rPr>
              <a:t>※</a:t>
            </a:r>
            <a:r>
              <a:rPr lang="ja-JP" altLang="en-US" sz="1050" dirty="0">
                <a:solidFill>
                  <a:schemeClr val="tx1"/>
                </a:solidFill>
                <a:latin typeface="+mn-ea"/>
              </a:rPr>
              <a:t>許可条件は，直線で</a:t>
            </a:r>
            <a:r>
              <a:rPr lang="en-US" altLang="ja-JP" sz="1050" dirty="0">
                <a:solidFill>
                  <a:schemeClr val="tx1"/>
                </a:solidFill>
                <a:latin typeface="+mn-ea"/>
              </a:rPr>
              <a:t>2</a:t>
            </a:r>
            <a:r>
              <a:rPr lang="ja-JP" altLang="en-US" sz="1050" dirty="0">
                <a:solidFill>
                  <a:schemeClr val="tx1"/>
                </a:solidFill>
                <a:latin typeface="+mn-ea"/>
              </a:rPr>
              <a:t>㎞以上です。”走行キロ数が</a:t>
            </a:r>
            <a:r>
              <a:rPr lang="en-US" altLang="ja-JP" sz="1050" dirty="0">
                <a:solidFill>
                  <a:schemeClr val="tx1"/>
                </a:solidFill>
                <a:latin typeface="+mn-ea"/>
              </a:rPr>
              <a:t>2</a:t>
            </a:r>
            <a:r>
              <a:rPr lang="ja-JP" altLang="en-US" sz="1050" dirty="0">
                <a:solidFill>
                  <a:schemeClr val="tx1"/>
                </a:solidFill>
                <a:latin typeface="+mn-ea"/>
              </a:rPr>
              <a:t>㎞以上”ではありませんので，</a:t>
            </a:r>
            <a:endParaRPr lang="en-US" altLang="ja-JP" sz="1050" dirty="0">
              <a:solidFill>
                <a:schemeClr val="tx1"/>
              </a:solidFill>
              <a:latin typeface="+mn-ea"/>
            </a:endParaRPr>
          </a:p>
          <a:p>
            <a:pPr marL="0" indent="0">
              <a:buNone/>
            </a:pPr>
            <a:r>
              <a:rPr lang="ja-JP" altLang="en-US" sz="1050" dirty="0">
                <a:solidFill>
                  <a:schemeClr val="tx1"/>
                </a:solidFill>
                <a:latin typeface="+mn-ea"/>
              </a:rPr>
              <a:t>　　御注意ください。</a:t>
            </a:r>
            <a:endParaRPr lang="en-US" altLang="ja-JP" sz="1050" dirty="0">
              <a:solidFill>
                <a:schemeClr val="tx1"/>
              </a:solidFill>
              <a:latin typeface="+mn-ea"/>
            </a:endParaRPr>
          </a:p>
        </p:txBody>
      </p:sp>
      <p:sp>
        <p:nvSpPr>
          <p:cNvPr id="7" name="テキスト ボックス 6">
            <a:extLst>
              <a:ext uri="{FF2B5EF4-FFF2-40B4-BE49-F238E27FC236}">
                <a16:creationId xmlns:a16="http://schemas.microsoft.com/office/drawing/2014/main" id="{26D52EBA-D306-4826-8A9E-BBBC67F6EB00}"/>
              </a:ext>
            </a:extLst>
          </p:cNvPr>
          <p:cNvSpPr txBox="1"/>
          <p:nvPr/>
        </p:nvSpPr>
        <p:spPr>
          <a:xfrm>
            <a:off x="4231758" y="1004004"/>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3751</a:t>
            </a:r>
          </a:p>
          <a:p>
            <a:r>
              <a:rPr lang="en-US" altLang="ja-JP" sz="1200" dirty="0">
                <a:latin typeface="+mn-ea"/>
              </a:rPr>
              <a:t>Mail</a:t>
            </a:r>
            <a:r>
              <a:rPr lang="ja-JP" altLang="en-US" sz="1200" dirty="0">
                <a:latin typeface="+mn-ea"/>
              </a:rPr>
              <a:t>：</a:t>
            </a:r>
            <a:r>
              <a:rPr lang="en-US" altLang="ja-JP" sz="1200" dirty="0">
                <a:latin typeface="+mn-ea"/>
              </a:rPr>
              <a:t>jm2745@hirosaki-u.ac.jp</a:t>
            </a:r>
            <a:r>
              <a:rPr kumimoji="1" lang="ja-JP" altLang="en-US" sz="1200" dirty="0">
                <a:latin typeface="+mn-ea"/>
              </a:rPr>
              <a:t>　</a:t>
            </a:r>
          </a:p>
        </p:txBody>
      </p:sp>
      <p:sp>
        <p:nvSpPr>
          <p:cNvPr id="8" name="テキスト ボックス 7">
            <a:extLst>
              <a:ext uri="{FF2B5EF4-FFF2-40B4-BE49-F238E27FC236}">
                <a16:creationId xmlns:a16="http://schemas.microsoft.com/office/drawing/2014/main" id="{6B567A48-75AB-466B-94B1-D4395EACE61D}"/>
              </a:ext>
            </a:extLst>
          </p:cNvPr>
          <p:cNvSpPr txBox="1"/>
          <p:nvPr/>
        </p:nvSpPr>
        <p:spPr>
          <a:xfrm>
            <a:off x="4231758" y="3152420"/>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2749</a:t>
            </a:r>
          </a:p>
          <a:p>
            <a:r>
              <a:rPr lang="en-US" altLang="ja-JP" sz="1200" dirty="0">
                <a:latin typeface="+mn-ea"/>
              </a:rPr>
              <a:t>Mail</a:t>
            </a:r>
            <a:r>
              <a:rPr lang="ja-JP" altLang="en-US" sz="1200" dirty="0">
                <a:latin typeface="+mn-ea"/>
              </a:rPr>
              <a:t>：</a:t>
            </a:r>
            <a:r>
              <a:rPr lang="en-US" altLang="ja-JP" sz="1200" dirty="0">
                <a:latin typeface="+mn-ea"/>
              </a:rPr>
              <a:t>jm2749@hirosaki-u.ac.jp</a:t>
            </a:r>
            <a:r>
              <a:rPr kumimoji="1" lang="ja-JP" altLang="en-US" sz="1200" dirty="0">
                <a:latin typeface="+mn-ea"/>
              </a:rPr>
              <a:t>　</a:t>
            </a:r>
          </a:p>
        </p:txBody>
      </p:sp>
      <p:sp>
        <p:nvSpPr>
          <p:cNvPr id="12" name="テキスト ボックス 11">
            <a:extLst>
              <a:ext uri="{FF2B5EF4-FFF2-40B4-BE49-F238E27FC236}">
                <a16:creationId xmlns:a16="http://schemas.microsoft.com/office/drawing/2014/main" id="{92884494-D5EF-4417-B195-5B13841AC6BA}"/>
              </a:ext>
            </a:extLst>
          </p:cNvPr>
          <p:cNvSpPr txBox="1"/>
          <p:nvPr/>
        </p:nvSpPr>
        <p:spPr>
          <a:xfrm>
            <a:off x="4231758" y="6650829"/>
            <a:ext cx="2756846"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2749</a:t>
            </a:r>
          </a:p>
          <a:p>
            <a:r>
              <a:rPr lang="en-US" altLang="ja-JP" sz="1200" dirty="0">
                <a:latin typeface="+mn-ea"/>
              </a:rPr>
              <a:t>Mail</a:t>
            </a:r>
            <a:r>
              <a:rPr lang="ja-JP" altLang="en-US" sz="1200" dirty="0">
                <a:latin typeface="+mn-ea"/>
              </a:rPr>
              <a:t>：</a:t>
            </a:r>
            <a:r>
              <a:rPr lang="en-US" altLang="ja-JP" sz="1200" dirty="0">
                <a:latin typeface="+mn-ea"/>
              </a:rPr>
              <a:t>jm2749@hirosaki-u.ac.jp</a:t>
            </a:r>
            <a:r>
              <a:rPr kumimoji="1" lang="ja-JP" altLang="en-US" sz="1200" dirty="0">
                <a:latin typeface="+mn-ea"/>
              </a:rPr>
              <a:t>　</a:t>
            </a:r>
          </a:p>
        </p:txBody>
      </p:sp>
      <p:sp>
        <p:nvSpPr>
          <p:cNvPr id="13" name="スライド番号プレースホルダー 3">
            <a:extLst>
              <a:ext uri="{FF2B5EF4-FFF2-40B4-BE49-F238E27FC236}">
                <a16:creationId xmlns:a16="http://schemas.microsoft.com/office/drawing/2014/main" id="{F437BBF0-B82A-47E5-888C-2130BF283178}"/>
              </a:ext>
            </a:extLst>
          </p:cNvPr>
          <p:cNvSpPr txBox="1">
            <a:spLocks/>
          </p:cNvSpPr>
          <p:nvPr/>
        </p:nvSpPr>
        <p:spPr>
          <a:xfrm>
            <a:off x="5796589" y="8935420"/>
            <a:ext cx="526093"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30" dirty="0">
                <a:solidFill>
                  <a:schemeClr val="tx1"/>
                </a:solidFill>
                <a:latin typeface="+mj-ea"/>
                <a:ea typeface="+mj-ea"/>
              </a:rPr>
              <a:t>44</a:t>
            </a:r>
          </a:p>
        </p:txBody>
      </p:sp>
    </p:spTree>
    <p:extLst>
      <p:ext uri="{BB962C8B-B14F-4D97-AF65-F5344CB8AC3E}">
        <p14:creationId xmlns:p14="http://schemas.microsoft.com/office/powerpoint/2010/main" val="1481504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コンテンツ プレースホルダー 2">
            <a:extLst>
              <a:ext uri="{FF2B5EF4-FFF2-40B4-BE49-F238E27FC236}">
                <a16:creationId xmlns:a16="http://schemas.microsoft.com/office/drawing/2014/main" id="{B291D40B-308E-45D2-AAE4-D7936995817D}"/>
              </a:ext>
            </a:extLst>
          </p:cNvPr>
          <p:cNvSpPr>
            <a:spLocks noGrp="1"/>
          </p:cNvSpPr>
          <p:nvPr>
            <p:ph idx="1"/>
          </p:nvPr>
        </p:nvSpPr>
        <p:spPr>
          <a:xfrm>
            <a:off x="324530" y="4749161"/>
            <a:ext cx="6047241" cy="3940394"/>
          </a:xfrm>
        </p:spPr>
        <p:txBody>
          <a:bodyPr>
            <a:normAutofit/>
          </a:bodyPr>
          <a:lstStyle/>
          <a:p>
            <a:pPr marL="0" indent="0">
              <a:buNone/>
            </a:pPr>
            <a:r>
              <a:rPr lang="ja-JP" altLang="en-US" sz="1200" dirty="0">
                <a:solidFill>
                  <a:schemeClr val="tx1"/>
                </a:solidFill>
                <a:latin typeface="+mn-ea"/>
              </a:rPr>
              <a:t>（５）職員表等</a:t>
            </a: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endParaRPr lang="ja-JP" altLang="en-US" sz="1200" dirty="0">
              <a:solidFill>
                <a:schemeClr val="tx1"/>
              </a:solidFill>
              <a:latin typeface="+mn-ea"/>
            </a:endParaRPr>
          </a:p>
          <a:p>
            <a:pPr marL="0" indent="0">
              <a:buNone/>
            </a:pPr>
            <a:r>
              <a:rPr lang="ja-JP" altLang="en-US" sz="1200" dirty="0">
                <a:solidFill>
                  <a:schemeClr val="tx1"/>
                </a:solidFill>
                <a:latin typeface="+mn-ea"/>
              </a:rPr>
              <a:t>　本学部職員表と事務系職員の座席表は以下からダウンロード可能です。</a:t>
            </a: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　座席表　デスクネッツ＞文書管理＞座席表　</a:t>
            </a:r>
            <a:endParaRPr lang="en-US" altLang="ja-JP" sz="1200" dirty="0">
              <a:solidFill>
                <a:schemeClr val="tx1"/>
              </a:solidFill>
              <a:latin typeface="+mn-ea"/>
            </a:endParaRPr>
          </a:p>
          <a:p>
            <a:pPr marL="0" indent="0">
              <a:buNone/>
            </a:pPr>
            <a:r>
              <a:rPr lang="ja-JP" altLang="en-US" sz="1200" dirty="0">
                <a:solidFill>
                  <a:schemeClr val="tx1"/>
                </a:solidFill>
                <a:latin typeface="+mn-ea"/>
              </a:rPr>
              <a:t>　職員表　デスクネッツ＞文書管理＞職員録＞最新年度＞農学生命科学部</a:t>
            </a:r>
            <a:endParaRPr lang="en-US" altLang="ja-JP" sz="1200" dirty="0">
              <a:solidFill>
                <a:schemeClr val="tx1"/>
              </a:solidFill>
              <a:latin typeface="+mn-ea"/>
            </a:endParaRPr>
          </a:p>
          <a:p>
            <a:pPr marL="0" indent="0">
              <a:buNone/>
            </a:pPr>
            <a:endParaRPr lang="en-US" altLang="ja-JP" sz="1138" dirty="0">
              <a:solidFill>
                <a:schemeClr val="tx1"/>
              </a:solidFill>
              <a:latin typeface="+mn-ea"/>
            </a:endParaRPr>
          </a:p>
          <a:p>
            <a:pPr marL="0" indent="0">
              <a:buNone/>
            </a:pPr>
            <a:endParaRPr lang="en-US" altLang="ja-JP" sz="1138" dirty="0">
              <a:solidFill>
                <a:schemeClr val="tx1"/>
              </a:solidFill>
              <a:latin typeface="+mn-ea"/>
            </a:endParaRPr>
          </a:p>
          <a:p>
            <a:pPr marL="0" indent="0">
              <a:buNone/>
            </a:pPr>
            <a:r>
              <a:rPr lang="ja-JP" altLang="en-US" sz="1138" dirty="0">
                <a:solidFill>
                  <a:schemeClr val="tx1"/>
                </a:solidFill>
                <a:latin typeface="+mn-ea"/>
              </a:rPr>
              <a:t>　</a:t>
            </a:r>
            <a:r>
              <a:rPr lang="ja-JP" altLang="en-US" sz="1050" dirty="0">
                <a:solidFill>
                  <a:schemeClr val="tx1"/>
                </a:solidFill>
                <a:latin typeface="+mn-ea"/>
              </a:rPr>
              <a:t>デスクネッツ</a:t>
            </a:r>
            <a:endParaRPr lang="en-US" altLang="ja-JP" sz="1050" dirty="0">
              <a:solidFill>
                <a:schemeClr val="tx1"/>
              </a:solidFill>
              <a:latin typeface="+mn-ea"/>
            </a:endParaRPr>
          </a:p>
          <a:p>
            <a:pPr marL="0" indent="0">
              <a:buNone/>
            </a:pPr>
            <a:r>
              <a:rPr lang="ja-JP" altLang="en-US" sz="1050" dirty="0">
                <a:solidFill>
                  <a:schemeClr val="tx1"/>
                </a:solidFill>
                <a:latin typeface="+mn-ea"/>
              </a:rPr>
              <a:t>　</a:t>
            </a:r>
            <a:r>
              <a:rPr lang="en-US" altLang="ja-JP" sz="1050" dirty="0">
                <a:solidFill>
                  <a:srgbClr val="0000CC"/>
                </a:solidFill>
                <a:latin typeface="+mn-ea"/>
                <a:hlinkClick r:id="rId3">
                  <a:extLst>
                    <a:ext uri="{A12FA001-AC4F-418D-AE19-62706E023703}">
                      <ahyp:hlinkClr xmlns:ahyp="http://schemas.microsoft.com/office/drawing/2018/hyperlinkcolor" val="tx"/>
                    </a:ext>
                  </a:extLst>
                </a:hlinkClick>
              </a:rPr>
              <a:t>https://hugs.cc.hirosaki-u.ac.jp/cgi-bin/dneo/zdoc.cgi?cmd=docindex</a:t>
            </a:r>
            <a:endParaRPr lang="en-US" altLang="ja-JP" sz="1050" dirty="0">
              <a:solidFill>
                <a:srgbClr val="0000CC"/>
              </a:solidFill>
              <a:latin typeface="+mn-ea"/>
            </a:endParaRPr>
          </a:p>
          <a:p>
            <a:pPr marL="0" indent="0">
              <a:buNone/>
            </a:pPr>
            <a:endParaRPr lang="en-US" altLang="ja-JP" sz="731" b="1" dirty="0"/>
          </a:p>
        </p:txBody>
      </p:sp>
      <p:sp>
        <p:nvSpPr>
          <p:cNvPr id="8" name="コンテンツ プレースホルダー 2">
            <a:extLst>
              <a:ext uri="{FF2B5EF4-FFF2-40B4-BE49-F238E27FC236}">
                <a16:creationId xmlns:a16="http://schemas.microsoft.com/office/drawing/2014/main" id="{B291D40B-308E-45D2-AAE4-D7936995817D}"/>
              </a:ext>
            </a:extLst>
          </p:cNvPr>
          <p:cNvSpPr txBox="1">
            <a:spLocks/>
          </p:cNvSpPr>
          <p:nvPr/>
        </p:nvSpPr>
        <p:spPr>
          <a:xfrm>
            <a:off x="444674" y="652183"/>
            <a:ext cx="6756226" cy="3940395"/>
          </a:xfrm>
          <a:prstGeom prst="rect">
            <a:avLst/>
          </a:prstGeom>
        </p:spPr>
        <p:txBody>
          <a:bodyPr vert="horz" lIns="74295" tIns="37148" rIns="74295" bIns="37148"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n-ea"/>
              </a:rPr>
              <a:t>（４）緊急連絡先について</a:t>
            </a:r>
            <a:endParaRPr lang="en-US" altLang="ja-JP" sz="1200" dirty="0">
              <a:solidFill>
                <a:schemeClr val="tx1"/>
              </a:solidFill>
              <a:latin typeface="+mn-ea"/>
            </a:endParaRPr>
          </a:p>
          <a:p>
            <a:pPr marL="0" indent="0">
              <a:buNone/>
            </a:pPr>
            <a:r>
              <a:rPr lang="ja-JP" altLang="en-US" sz="1200" dirty="0">
                <a:latin typeface="+mn-ea"/>
              </a:rPr>
              <a:t>　　</a:t>
            </a:r>
            <a:r>
              <a:rPr lang="ja-JP" altLang="en-US" sz="1200" dirty="0">
                <a:solidFill>
                  <a:srgbClr val="FF0000"/>
                </a:solidFill>
                <a:latin typeface="+mn-ea"/>
              </a:rPr>
              <a:t>提出期限：採用後</a:t>
            </a:r>
            <a:r>
              <a:rPr lang="en-US" altLang="ja-JP" sz="1200" dirty="0">
                <a:solidFill>
                  <a:srgbClr val="FF0000"/>
                </a:solidFill>
                <a:latin typeface="+mn-ea"/>
              </a:rPr>
              <a:t>2</a:t>
            </a:r>
            <a:r>
              <a:rPr lang="ja-JP" altLang="en-US" sz="1200" dirty="0">
                <a:solidFill>
                  <a:srgbClr val="FF0000"/>
                </a:solidFill>
                <a:latin typeface="+mn-ea"/>
              </a:rPr>
              <a:t>週間以内</a:t>
            </a:r>
          </a:p>
          <a:p>
            <a:pPr marL="0" indent="0">
              <a:buNone/>
            </a:pPr>
            <a:endParaRPr lang="en-US" altLang="ja-JP" sz="1200" dirty="0">
              <a:latin typeface="+mn-ea"/>
            </a:endParaRPr>
          </a:p>
          <a:p>
            <a:pPr marL="0" indent="0">
              <a:buNone/>
            </a:pPr>
            <a:r>
              <a:rPr lang="ja-JP" altLang="en-US" sz="1200" dirty="0">
                <a:solidFill>
                  <a:schemeClr val="tx1"/>
                </a:solidFill>
                <a:latin typeface="+mn-ea"/>
              </a:rPr>
              <a:t>令和</a:t>
            </a:r>
            <a:r>
              <a:rPr lang="en-US" altLang="ja-JP" sz="1200" dirty="0">
                <a:solidFill>
                  <a:schemeClr val="tx1"/>
                </a:solidFill>
                <a:latin typeface="+mn-ea"/>
              </a:rPr>
              <a:t>3</a:t>
            </a:r>
            <a:r>
              <a:rPr lang="ja-JP" altLang="en-US" sz="1200" dirty="0">
                <a:solidFill>
                  <a:schemeClr val="tx1"/>
                </a:solidFill>
                <a:latin typeface="+mn-ea"/>
              </a:rPr>
              <a:t>年度から，本学部（農場を除く）では，教職員に何かあった際の</a:t>
            </a:r>
            <a:endParaRPr lang="en-US" altLang="ja-JP" sz="1200" dirty="0">
              <a:solidFill>
                <a:schemeClr val="tx1"/>
              </a:solidFill>
              <a:latin typeface="+mn-ea"/>
            </a:endParaRPr>
          </a:p>
          <a:p>
            <a:pPr marL="0" indent="0">
              <a:buNone/>
            </a:pPr>
            <a:r>
              <a:rPr lang="ja-JP" altLang="en-US" sz="1200" dirty="0">
                <a:solidFill>
                  <a:schemeClr val="tx1"/>
                </a:solidFill>
                <a:latin typeface="+mn-ea"/>
              </a:rPr>
              <a:t>御家族等の連絡先も含めた緊急連絡先を整備することとなりました。</a:t>
            </a:r>
            <a:br>
              <a:rPr lang="ja-JP" altLang="en-US" sz="1200" dirty="0">
                <a:solidFill>
                  <a:schemeClr val="tx1"/>
                </a:solidFill>
                <a:latin typeface="+mn-ea"/>
              </a:rPr>
            </a:br>
            <a:br>
              <a:rPr lang="ja-JP" altLang="en-US" sz="1200" dirty="0">
                <a:solidFill>
                  <a:schemeClr val="tx1"/>
                </a:solidFill>
                <a:latin typeface="+mn-ea"/>
              </a:rPr>
            </a:br>
            <a:r>
              <a:rPr lang="ja-JP" altLang="en-US" sz="1200" dirty="0">
                <a:solidFill>
                  <a:schemeClr val="tx1"/>
                </a:solidFill>
                <a:latin typeface="+mn-ea"/>
              </a:rPr>
              <a:t>ついては，農生</a:t>
            </a:r>
            <a:r>
              <a:rPr lang="en-US" altLang="ja-JP" sz="1200" dirty="0">
                <a:solidFill>
                  <a:schemeClr val="tx1"/>
                </a:solidFill>
                <a:latin typeface="+mn-ea"/>
              </a:rPr>
              <a:t>HP</a:t>
            </a:r>
            <a:r>
              <a:rPr lang="ja-JP" altLang="en-US" sz="1200" dirty="0">
                <a:solidFill>
                  <a:schemeClr val="tx1"/>
                </a:solidFill>
                <a:latin typeface="+mn-ea"/>
              </a:rPr>
              <a:t>からダウンロードした様式により連絡先を入力いただき，</a:t>
            </a:r>
            <a:endParaRPr lang="en-US" altLang="ja-JP" sz="1200" dirty="0">
              <a:solidFill>
                <a:schemeClr val="tx1"/>
              </a:solidFill>
              <a:latin typeface="+mn-ea"/>
            </a:endParaRPr>
          </a:p>
          <a:p>
            <a:pPr marL="0" indent="0">
              <a:buNone/>
            </a:pPr>
            <a:r>
              <a:rPr lang="ja-JP" altLang="en-US" sz="1200" dirty="0">
                <a:solidFill>
                  <a:schemeClr val="tx1"/>
                </a:solidFill>
                <a:latin typeface="+mn-ea"/>
              </a:rPr>
              <a:t>各自印刷の上，紙媒体で総務担当へ提出くださるようお願いします。</a:t>
            </a:r>
            <a:endParaRPr lang="en-US" altLang="ja-JP" sz="1200" dirty="0">
              <a:solidFill>
                <a:schemeClr val="tx1"/>
              </a:solidFill>
              <a:latin typeface="+mn-ea"/>
            </a:endParaRPr>
          </a:p>
          <a:p>
            <a:pPr marL="0" indent="0">
              <a:buNone/>
            </a:pPr>
            <a:r>
              <a:rPr lang="ja-JP" altLang="en-US" sz="1200" dirty="0">
                <a:solidFill>
                  <a:schemeClr val="tx1"/>
                </a:solidFill>
                <a:latin typeface="+mn-ea"/>
              </a:rPr>
              <a:t>なお，提出後に変更が生じた場合は，その都度再提出願います。</a:t>
            </a:r>
          </a:p>
          <a:p>
            <a:pPr marL="0" indent="0">
              <a:buNone/>
            </a:pPr>
            <a:endParaRPr lang="en-US" altLang="ja-JP" sz="1200" dirty="0">
              <a:latin typeface="+mn-ea"/>
            </a:endParaRPr>
          </a:p>
        </p:txBody>
      </p:sp>
      <p:sp>
        <p:nvSpPr>
          <p:cNvPr id="9" name="テキスト ボックス 8">
            <a:extLst>
              <a:ext uri="{FF2B5EF4-FFF2-40B4-BE49-F238E27FC236}">
                <a16:creationId xmlns:a16="http://schemas.microsoft.com/office/drawing/2014/main" id="{74E3E34D-6B9B-4150-91A3-95FF9BD21B01}"/>
              </a:ext>
            </a:extLst>
          </p:cNvPr>
          <p:cNvSpPr txBox="1"/>
          <p:nvPr/>
        </p:nvSpPr>
        <p:spPr>
          <a:xfrm>
            <a:off x="4051864" y="5002607"/>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2749</a:t>
            </a:r>
          </a:p>
          <a:p>
            <a:r>
              <a:rPr lang="en-US" altLang="ja-JP" sz="1200" dirty="0">
                <a:latin typeface="+mn-ea"/>
              </a:rPr>
              <a:t>Mail</a:t>
            </a:r>
            <a:r>
              <a:rPr lang="ja-JP" altLang="en-US" sz="1200" dirty="0">
                <a:latin typeface="+mn-ea"/>
              </a:rPr>
              <a:t>：</a:t>
            </a:r>
            <a:r>
              <a:rPr lang="en-US" altLang="ja-JP" sz="1200" dirty="0">
                <a:latin typeface="+mn-ea"/>
              </a:rPr>
              <a:t>jm2749@hirosaki-u.ac.jp</a:t>
            </a:r>
            <a:r>
              <a:rPr kumimoji="1" lang="ja-JP" altLang="en-US" sz="1200" dirty="0">
                <a:latin typeface="+mn-ea"/>
              </a:rPr>
              <a:t>　</a:t>
            </a:r>
          </a:p>
        </p:txBody>
      </p:sp>
      <p:sp>
        <p:nvSpPr>
          <p:cNvPr id="6" name="スライド番号プレースホルダー 3">
            <a:extLst>
              <a:ext uri="{FF2B5EF4-FFF2-40B4-BE49-F238E27FC236}">
                <a16:creationId xmlns:a16="http://schemas.microsoft.com/office/drawing/2014/main" id="{F8609694-3B76-4111-B199-1657D9FF5103}"/>
              </a:ext>
            </a:extLst>
          </p:cNvPr>
          <p:cNvSpPr>
            <a:spLocks noGrp="1"/>
          </p:cNvSpPr>
          <p:nvPr>
            <p:ph type="sldNum" sz="quarter" idx="12"/>
          </p:nvPr>
        </p:nvSpPr>
        <p:spPr>
          <a:xfrm>
            <a:off x="5805725" y="9099584"/>
            <a:ext cx="452725" cy="527403"/>
          </a:xfrm>
        </p:spPr>
        <p:txBody>
          <a:bodyPr/>
          <a:lstStyle/>
          <a:p>
            <a:r>
              <a:rPr kumimoji="1" lang="en-US" altLang="ja-JP" sz="1625" dirty="0">
                <a:solidFill>
                  <a:schemeClr val="tx1"/>
                </a:solidFill>
                <a:latin typeface="+mj-ea"/>
                <a:ea typeface="+mj-ea"/>
              </a:rPr>
              <a:t>45</a:t>
            </a:r>
            <a:endParaRPr kumimoji="1" lang="ja-JP" altLang="en-US" sz="1625" dirty="0">
              <a:solidFill>
                <a:schemeClr val="tx1"/>
              </a:solidFill>
              <a:latin typeface="+mj-ea"/>
              <a:ea typeface="+mj-ea"/>
            </a:endParaRPr>
          </a:p>
        </p:txBody>
      </p:sp>
      <p:sp>
        <p:nvSpPr>
          <p:cNvPr id="7" name="テキスト ボックス 6">
            <a:extLst>
              <a:ext uri="{FF2B5EF4-FFF2-40B4-BE49-F238E27FC236}">
                <a16:creationId xmlns:a16="http://schemas.microsoft.com/office/drawing/2014/main" id="{74E3E34D-6B9B-4150-91A3-95FF9BD21B01}"/>
              </a:ext>
            </a:extLst>
          </p:cNvPr>
          <p:cNvSpPr txBox="1"/>
          <p:nvPr/>
        </p:nvSpPr>
        <p:spPr>
          <a:xfrm>
            <a:off x="3348149" y="652183"/>
            <a:ext cx="3023621" cy="646331"/>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2749,2756</a:t>
            </a:r>
          </a:p>
          <a:p>
            <a:r>
              <a:rPr lang="en-US" altLang="ja-JP" sz="1200" dirty="0">
                <a:latin typeface="+mn-ea"/>
              </a:rPr>
              <a:t>Mail</a:t>
            </a:r>
            <a:r>
              <a:rPr lang="ja-JP" altLang="en-US" sz="1200" dirty="0">
                <a:latin typeface="+mn-ea"/>
              </a:rPr>
              <a:t>：</a:t>
            </a:r>
            <a:r>
              <a:rPr lang="en-US" altLang="ja-JP" sz="1200" dirty="0">
                <a:latin typeface="+mn-ea"/>
              </a:rPr>
              <a:t>jm2749@hirosaki-u.ac.jp</a:t>
            </a:r>
            <a:r>
              <a:rPr kumimoji="1" lang="ja-JP" altLang="en-US" sz="1200" dirty="0">
                <a:latin typeface="+mn-ea"/>
              </a:rPr>
              <a:t>　</a:t>
            </a:r>
            <a:endParaRPr kumimoji="1" lang="en-US" altLang="ja-JP" sz="1200" dirty="0">
              <a:latin typeface="+mn-ea"/>
            </a:endParaRPr>
          </a:p>
          <a:p>
            <a:r>
              <a:rPr kumimoji="1" lang="en-US" altLang="ja-JP" sz="1200" dirty="0">
                <a:latin typeface="+mn-ea"/>
              </a:rPr>
              <a:t>         jm2756@hirosaki-u.ac.jp</a:t>
            </a:r>
            <a:endParaRPr kumimoji="1" lang="ja-JP" altLang="en-US" sz="1200" dirty="0">
              <a:latin typeface="+mn-ea"/>
            </a:endParaRPr>
          </a:p>
        </p:txBody>
      </p:sp>
    </p:spTree>
    <p:extLst>
      <p:ext uri="{BB962C8B-B14F-4D97-AF65-F5344CB8AC3E}">
        <p14:creationId xmlns:p14="http://schemas.microsoft.com/office/powerpoint/2010/main" val="3234868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B291D40B-308E-45D2-AAE4-D7936995817D}"/>
              </a:ext>
            </a:extLst>
          </p:cNvPr>
          <p:cNvSpPr txBox="1">
            <a:spLocks/>
          </p:cNvSpPr>
          <p:nvPr/>
        </p:nvSpPr>
        <p:spPr>
          <a:xfrm>
            <a:off x="419302" y="772852"/>
            <a:ext cx="6848477" cy="4014447"/>
          </a:xfrm>
          <a:prstGeom prst="rect">
            <a:avLst/>
          </a:prstGeom>
        </p:spPr>
        <p:txBody>
          <a:bodyPr vert="horz" lIns="74295" tIns="37148" rIns="74295" bIns="37148"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n-ea"/>
              </a:rPr>
              <a:t>（６）</a:t>
            </a:r>
            <a:r>
              <a:rPr lang="ja-JP" altLang="ja-JP" sz="1200" dirty="0">
                <a:solidFill>
                  <a:schemeClr val="tx1"/>
                </a:solidFill>
                <a:latin typeface="+mn-ea"/>
              </a:rPr>
              <a:t>放射性同位元素の措置確認</a:t>
            </a:r>
            <a:r>
              <a:rPr lang="ja-JP" altLang="en-US" sz="1200" dirty="0">
                <a:solidFill>
                  <a:schemeClr val="tx1"/>
                </a:solidFill>
                <a:latin typeface="+mn-ea"/>
              </a:rPr>
              <a:t>について</a:t>
            </a:r>
            <a:endParaRPr lang="en-US" altLang="ja-JP" sz="1200" dirty="0">
              <a:solidFill>
                <a:schemeClr val="tx1"/>
              </a:solidFill>
              <a:latin typeface="+mn-ea"/>
            </a:endParaRPr>
          </a:p>
          <a:p>
            <a:pPr marL="0" indent="0">
              <a:buNone/>
            </a:pPr>
            <a:r>
              <a:rPr lang="ja-JP" altLang="en-US" sz="1200" dirty="0">
                <a:solidFill>
                  <a:schemeClr val="tx1"/>
                </a:solidFill>
                <a:latin typeface="+mn-ea"/>
              </a:rPr>
              <a:t>　</a:t>
            </a: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　　　提出書類：人事異動に伴う</a:t>
            </a:r>
            <a:r>
              <a:rPr lang="en-US" altLang="ja-JP" sz="1200" dirty="0">
                <a:solidFill>
                  <a:schemeClr val="tx1"/>
                </a:solidFill>
                <a:latin typeface="+mn-ea"/>
              </a:rPr>
              <a:t>RI</a:t>
            </a:r>
            <a:r>
              <a:rPr lang="ja-JP" altLang="en-US" sz="1200" dirty="0">
                <a:solidFill>
                  <a:schemeClr val="tx1"/>
                </a:solidFill>
                <a:latin typeface="+mn-ea"/>
              </a:rPr>
              <a:t>措置確認書（</a:t>
            </a:r>
            <a:r>
              <a:rPr lang="en-US" altLang="ja-JP" sz="1200" dirty="0">
                <a:solidFill>
                  <a:schemeClr val="tx1"/>
                </a:solidFill>
                <a:latin typeface="+mn-ea"/>
              </a:rPr>
              <a:t>Word</a:t>
            </a:r>
            <a:r>
              <a:rPr lang="ja-JP" altLang="en-US" sz="1200" dirty="0">
                <a:solidFill>
                  <a:schemeClr val="tx1"/>
                </a:solidFill>
                <a:latin typeface="+mn-ea"/>
              </a:rPr>
              <a:t>）</a:t>
            </a:r>
            <a:endParaRPr lang="en-US" altLang="ja-JP" sz="1200" dirty="0">
              <a:solidFill>
                <a:schemeClr val="tx1"/>
              </a:solidFill>
              <a:latin typeface="+mn-ea"/>
            </a:endParaRPr>
          </a:p>
          <a:p>
            <a:pPr marL="0" indent="0">
              <a:buNone/>
            </a:pPr>
            <a:r>
              <a:rPr lang="ja-JP" altLang="en-US" sz="1200" dirty="0">
                <a:solidFill>
                  <a:schemeClr val="tx1"/>
                </a:solidFill>
                <a:latin typeface="+mn-ea"/>
              </a:rPr>
              <a:t>　　　提出期限：</a:t>
            </a:r>
            <a:r>
              <a:rPr lang="ja-JP" altLang="en-US" sz="1200" dirty="0">
                <a:solidFill>
                  <a:srgbClr val="FF0000"/>
                </a:solidFill>
                <a:latin typeface="+mn-ea"/>
              </a:rPr>
              <a:t>採用後</a:t>
            </a:r>
            <a:r>
              <a:rPr lang="en-US" altLang="ja-JP" sz="1200" dirty="0">
                <a:solidFill>
                  <a:srgbClr val="FF0000"/>
                </a:solidFill>
                <a:latin typeface="+mn-ea"/>
              </a:rPr>
              <a:t>2</a:t>
            </a:r>
            <a:r>
              <a:rPr lang="ja-JP" altLang="en-US" sz="1200" dirty="0">
                <a:solidFill>
                  <a:srgbClr val="FF0000"/>
                </a:solidFill>
                <a:latin typeface="+mn-ea"/>
              </a:rPr>
              <a:t>週間以内</a:t>
            </a: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放射線安全管理意識向上を目的として，教員の異動の際に措置確認報告書を</a:t>
            </a:r>
            <a:endParaRPr lang="en-US" altLang="ja-JP" sz="1200" dirty="0">
              <a:solidFill>
                <a:schemeClr val="tx1"/>
              </a:solidFill>
              <a:latin typeface="+mn-ea"/>
            </a:endParaRPr>
          </a:p>
          <a:p>
            <a:pPr marL="0" indent="0">
              <a:buNone/>
            </a:pPr>
            <a:r>
              <a:rPr lang="ja-JP" altLang="en-US" sz="1200" dirty="0">
                <a:solidFill>
                  <a:schemeClr val="tx1"/>
                </a:solidFill>
                <a:latin typeface="+mn-ea"/>
              </a:rPr>
              <a:t>提出していただいております。</a:t>
            </a:r>
          </a:p>
          <a:p>
            <a:pPr marL="0" indent="0">
              <a:buNone/>
            </a:pPr>
            <a:r>
              <a:rPr lang="ja-JP" altLang="en-US" sz="1200" dirty="0">
                <a:solidFill>
                  <a:schemeClr val="tx1"/>
                </a:solidFill>
                <a:latin typeface="+mn-ea"/>
              </a:rPr>
              <a:t>転入・転出等に伴う「放射性同位元素等の措置」確認報告の概要（</a:t>
            </a:r>
            <a:r>
              <a:rPr lang="en-US" altLang="ja-JP" sz="1200" dirty="0">
                <a:solidFill>
                  <a:schemeClr val="tx1"/>
                </a:solidFill>
                <a:latin typeface="+mn-ea"/>
              </a:rPr>
              <a:t>PDF</a:t>
            </a:r>
            <a:r>
              <a:rPr lang="ja-JP" altLang="en-US" sz="1200" dirty="0">
                <a:solidFill>
                  <a:schemeClr val="tx1"/>
                </a:solidFill>
                <a:latin typeface="+mn-ea"/>
              </a:rPr>
              <a:t>）を</a:t>
            </a:r>
            <a:endParaRPr lang="en-US" altLang="ja-JP" sz="1200" dirty="0">
              <a:solidFill>
                <a:schemeClr val="tx1"/>
              </a:solidFill>
              <a:latin typeface="+mn-ea"/>
            </a:endParaRPr>
          </a:p>
          <a:p>
            <a:pPr marL="0" indent="0">
              <a:buNone/>
            </a:pPr>
            <a:r>
              <a:rPr lang="ja-JP" altLang="en-US" sz="1200" dirty="0">
                <a:solidFill>
                  <a:schemeClr val="tx1"/>
                </a:solidFill>
                <a:latin typeface="+mn-ea"/>
              </a:rPr>
              <a:t>御覧の上，書類の提出をお願いいたします。</a:t>
            </a:r>
          </a:p>
          <a:p>
            <a:pPr marL="0" indent="0">
              <a:buNone/>
            </a:pPr>
            <a:endParaRPr lang="ja-JP" altLang="en-US" sz="1200" b="1" dirty="0"/>
          </a:p>
          <a:p>
            <a:pPr marL="0" indent="0">
              <a:buNone/>
            </a:pPr>
            <a:endParaRPr lang="en-US" altLang="ja-JP" sz="731" b="1" dirty="0"/>
          </a:p>
        </p:txBody>
      </p:sp>
      <p:sp>
        <p:nvSpPr>
          <p:cNvPr id="9" name="コンテンツ プレースホルダー 2">
            <a:extLst>
              <a:ext uri="{FF2B5EF4-FFF2-40B4-BE49-F238E27FC236}">
                <a16:creationId xmlns:a16="http://schemas.microsoft.com/office/drawing/2014/main" id="{B291D40B-308E-45D2-AAE4-D7936995817D}"/>
              </a:ext>
            </a:extLst>
          </p:cNvPr>
          <p:cNvSpPr txBox="1">
            <a:spLocks/>
          </p:cNvSpPr>
          <p:nvPr/>
        </p:nvSpPr>
        <p:spPr>
          <a:xfrm>
            <a:off x="419302" y="4953000"/>
            <a:ext cx="5463981" cy="3058886"/>
          </a:xfrm>
          <a:prstGeom prst="rect">
            <a:avLst/>
          </a:prstGeom>
        </p:spPr>
        <p:txBody>
          <a:bodyPr vert="horz" lIns="74295" tIns="37148" rIns="74295" bIns="37148"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mn-ea"/>
              </a:rPr>
              <a:t>（７）研究倫理教育について</a:t>
            </a: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endParaRPr lang="en-US" altLang="ja-JP" sz="1200" dirty="0">
              <a:solidFill>
                <a:schemeClr val="tx1"/>
              </a:solidFill>
              <a:latin typeface="+mn-ea"/>
            </a:endParaRPr>
          </a:p>
          <a:p>
            <a:pPr marL="0" indent="0">
              <a:buNone/>
            </a:pPr>
            <a:r>
              <a:rPr lang="ja-JP" altLang="en-US" sz="1200" dirty="0">
                <a:solidFill>
                  <a:schemeClr val="tx1"/>
                </a:solidFill>
                <a:latin typeface="+mn-ea"/>
              </a:rPr>
              <a:t>本学指定の研究倫理教育の教材は、</a:t>
            </a:r>
            <a:r>
              <a:rPr lang="en-US" altLang="ja-JP" sz="1200" dirty="0" err="1">
                <a:solidFill>
                  <a:schemeClr val="tx1"/>
                </a:solidFill>
                <a:latin typeface="+mn-ea"/>
              </a:rPr>
              <a:t>eLCoRE</a:t>
            </a:r>
            <a:r>
              <a:rPr lang="ja-JP" altLang="en-US" sz="1200" dirty="0">
                <a:solidFill>
                  <a:schemeClr val="tx1"/>
                </a:solidFill>
                <a:latin typeface="+mn-ea"/>
              </a:rPr>
              <a:t>です。</a:t>
            </a:r>
          </a:p>
          <a:p>
            <a:pPr marL="0" indent="0">
              <a:buNone/>
            </a:pPr>
            <a:r>
              <a:rPr lang="ja-JP" altLang="en-US" sz="1200" dirty="0">
                <a:solidFill>
                  <a:schemeClr val="tx1"/>
                </a:solidFill>
                <a:latin typeface="+mn-ea"/>
              </a:rPr>
              <a:t>前機関で何らかの研究倫理教育を受講済の場合は「修了証書」を</a:t>
            </a:r>
            <a:endParaRPr lang="en-US" altLang="ja-JP" sz="1200" dirty="0">
              <a:solidFill>
                <a:schemeClr val="tx1"/>
              </a:solidFill>
              <a:latin typeface="+mn-ea"/>
            </a:endParaRPr>
          </a:p>
          <a:p>
            <a:pPr marL="0" indent="0">
              <a:buNone/>
            </a:pPr>
            <a:r>
              <a:rPr lang="ja-JP" altLang="en-US" sz="1200" dirty="0">
                <a:solidFill>
                  <a:schemeClr val="tx1"/>
                </a:solidFill>
                <a:latin typeface="+mn-ea"/>
              </a:rPr>
              <a:t>御提出ください。</a:t>
            </a:r>
          </a:p>
          <a:p>
            <a:pPr marL="0" indent="0">
              <a:buNone/>
            </a:pPr>
            <a:r>
              <a:rPr lang="ja-JP" altLang="en-US" sz="1200" dirty="0">
                <a:solidFill>
                  <a:schemeClr val="tx1"/>
                </a:solidFill>
                <a:latin typeface="+mn-ea"/>
              </a:rPr>
              <a:t>（</a:t>
            </a:r>
            <a:r>
              <a:rPr lang="en-US" altLang="ja-JP" sz="1200" dirty="0" err="1">
                <a:solidFill>
                  <a:schemeClr val="tx1"/>
                </a:solidFill>
                <a:latin typeface="+mn-ea"/>
              </a:rPr>
              <a:t>eLCoRE</a:t>
            </a:r>
            <a:r>
              <a:rPr lang="ja-JP" altLang="en-US" sz="1200" dirty="0">
                <a:solidFill>
                  <a:schemeClr val="tx1"/>
                </a:solidFill>
                <a:latin typeface="+mn-ea"/>
              </a:rPr>
              <a:t>を未受講の場合は後日受講していただきます）</a:t>
            </a:r>
          </a:p>
          <a:p>
            <a:pPr marL="0" indent="0">
              <a:buNone/>
            </a:pPr>
            <a:endParaRPr lang="ja-JP" altLang="en-US" sz="1200" b="1" dirty="0"/>
          </a:p>
          <a:p>
            <a:pPr marL="0" indent="0">
              <a:buNone/>
            </a:pPr>
            <a:endParaRPr lang="en-US" altLang="ja-JP" sz="731" b="1" dirty="0"/>
          </a:p>
        </p:txBody>
      </p:sp>
      <p:sp>
        <p:nvSpPr>
          <p:cNvPr id="8" name="テキスト ボックス 7">
            <a:extLst>
              <a:ext uri="{FF2B5EF4-FFF2-40B4-BE49-F238E27FC236}">
                <a16:creationId xmlns:a16="http://schemas.microsoft.com/office/drawing/2014/main" id="{DEEC6F4B-517E-4904-B5B6-657B89778EDA}"/>
              </a:ext>
            </a:extLst>
          </p:cNvPr>
          <p:cNvSpPr txBox="1"/>
          <p:nvPr/>
        </p:nvSpPr>
        <p:spPr>
          <a:xfrm>
            <a:off x="4036239" y="772852"/>
            <a:ext cx="2626242" cy="461665"/>
          </a:xfrm>
          <a:prstGeom prst="rect">
            <a:avLst/>
          </a:prstGeom>
          <a:noFill/>
        </p:spPr>
        <p:txBody>
          <a:bodyPr wrap="square" rtlCol="0">
            <a:spAutoFit/>
          </a:bodyPr>
          <a:lstStyle/>
          <a:p>
            <a:r>
              <a:rPr lang="ja-JP" altLang="ja-JP" sz="1200" dirty="0">
                <a:latin typeface="+mn-ea"/>
              </a:rPr>
              <a:t>総務グループ総務担当</a:t>
            </a:r>
            <a:r>
              <a:rPr kumimoji="1" lang="ja-JP" altLang="en-US" sz="1200" dirty="0">
                <a:latin typeface="+mn-ea"/>
              </a:rPr>
              <a:t>　内線</a:t>
            </a:r>
            <a:r>
              <a:rPr kumimoji="1" lang="en-US" altLang="ja-JP" sz="1200" dirty="0">
                <a:latin typeface="+mn-ea"/>
              </a:rPr>
              <a:t>2749</a:t>
            </a:r>
          </a:p>
          <a:p>
            <a:r>
              <a:rPr lang="en-US" altLang="ja-JP" sz="1200" dirty="0">
                <a:latin typeface="+mn-ea"/>
              </a:rPr>
              <a:t>Mail</a:t>
            </a:r>
            <a:r>
              <a:rPr lang="ja-JP" altLang="en-US" sz="1200" dirty="0">
                <a:latin typeface="+mn-ea"/>
              </a:rPr>
              <a:t>：</a:t>
            </a:r>
            <a:r>
              <a:rPr lang="en-US" altLang="ja-JP" sz="1200" dirty="0">
                <a:latin typeface="+mn-ea"/>
              </a:rPr>
              <a:t>jm2749@hirosaki-u.ac.jp</a:t>
            </a:r>
            <a:r>
              <a:rPr kumimoji="1" lang="ja-JP" altLang="en-US" sz="1200" dirty="0">
                <a:latin typeface="+mn-ea"/>
              </a:rPr>
              <a:t>　</a:t>
            </a:r>
          </a:p>
        </p:txBody>
      </p:sp>
      <p:sp>
        <p:nvSpPr>
          <p:cNvPr id="10" name="テキスト ボックス 9">
            <a:extLst>
              <a:ext uri="{FF2B5EF4-FFF2-40B4-BE49-F238E27FC236}">
                <a16:creationId xmlns:a16="http://schemas.microsoft.com/office/drawing/2014/main" id="{74BD45A7-BE61-46BE-B259-845209EAA7B0}"/>
              </a:ext>
            </a:extLst>
          </p:cNvPr>
          <p:cNvSpPr txBox="1"/>
          <p:nvPr/>
        </p:nvSpPr>
        <p:spPr>
          <a:xfrm>
            <a:off x="3438469" y="4953000"/>
            <a:ext cx="3419531" cy="646331"/>
          </a:xfrm>
          <a:prstGeom prst="rect">
            <a:avLst/>
          </a:prstGeom>
          <a:noFill/>
        </p:spPr>
        <p:txBody>
          <a:bodyPr wrap="square" rtlCol="0">
            <a:spAutoFit/>
          </a:bodyPr>
          <a:lstStyle/>
          <a:p>
            <a:r>
              <a:rPr lang="ja-JP" altLang="ja-JP" sz="1200" dirty="0">
                <a:latin typeface="+mn-ea"/>
              </a:rPr>
              <a:t>総務グループ</a:t>
            </a:r>
            <a:r>
              <a:rPr lang="ja-JP" altLang="en-US" sz="1200" dirty="0">
                <a:latin typeface="+mn-ea"/>
              </a:rPr>
              <a:t>研究協力担当</a:t>
            </a:r>
            <a:r>
              <a:rPr kumimoji="1" lang="ja-JP" altLang="en-US" sz="1200" dirty="0">
                <a:latin typeface="+mn-ea"/>
              </a:rPr>
              <a:t>　内線</a:t>
            </a:r>
            <a:r>
              <a:rPr kumimoji="1" lang="en-US" altLang="ja-JP" sz="1200" dirty="0">
                <a:latin typeface="+mn-ea"/>
              </a:rPr>
              <a:t>2758,3756</a:t>
            </a:r>
          </a:p>
          <a:p>
            <a:r>
              <a:rPr lang="en-US" altLang="ja-JP" sz="1200" dirty="0">
                <a:latin typeface="+mn-ea"/>
              </a:rPr>
              <a:t>Mail</a:t>
            </a:r>
            <a:r>
              <a:rPr lang="ja-JP" altLang="en-US" sz="1200" dirty="0">
                <a:latin typeface="+mn-ea"/>
              </a:rPr>
              <a:t>：</a:t>
            </a:r>
            <a:r>
              <a:rPr lang="en-US" altLang="ja-JP" sz="1200" dirty="0">
                <a:latin typeface="+mn-ea"/>
              </a:rPr>
              <a:t>jm2758@hirosaki-u.ac.jp</a:t>
            </a:r>
            <a:r>
              <a:rPr kumimoji="1" lang="ja-JP" altLang="en-US" sz="1200" dirty="0">
                <a:latin typeface="+mn-ea"/>
              </a:rPr>
              <a:t>　</a:t>
            </a:r>
            <a:endParaRPr kumimoji="1" lang="en-US" altLang="ja-JP" sz="1200" dirty="0">
              <a:latin typeface="+mn-ea"/>
            </a:endParaRPr>
          </a:p>
          <a:p>
            <a:r>
              <a:rPr kumimoji="1" lang="en-US" altLang="ja-JP" sz="1200" dirty="0">
                <a:latin typeface="+mn-ea"/>
              </a:rPr>
              <a:t>         </a:t>
            </a:r>
            <a:r>
              <a:rPr lang="en-US" altLang="ja-JP" sz="1200" dirty="0">
                <a:latin typeface="+mn-ea"/>
              </a:rPr>
              <a:t>jm3756@hirosaki-u.ac.jp</a:t>
            </a:r>
            <a:endParaRPr kumimoji="1" lang="ja-JP" altLang="en-US" sz="1200" dirty="0">
              <a:latin typeface="+mn-ea"/>
            </a:endParaRPr>
          </a:p>
        </p:txBody>
      </p:sp>
      <p:sp>
        <p:nvSpPr>
          <p:cNvPr id="11" name="スライド番号プレースホルダー 3">
            <a:extLst>
              <a:ext uri="{FF2B5EF4-FFF2-40B4-BE49-F238E27FC236}">
                <a16:creationId xmlns:a16="http://schemas.microsoft.com/office/drawing/2014/main" id="{1B4F15A9-3C79-45DF-ABD6-A0DB109181A0}"/>
              </a:ext>
            </a:extLst>
          </p:cNvPr>
          <p:cNvSpPr txBox="1">
            <a:spLocks/>
          </p:cNvSpPr>
          <p:nvPr/>
        </p:nvSpPr>
        <p:spPr>
          <a:xfrm>
            <a:off x="5822347" y="9035462"/>
            <a:ext cx="452725" cy="52740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25">
                <a:solidFill>
                  <a:schemeClr val="tx1"/>
                </a:solidFill>
                <a:latin typeface="+mj-ea"/>
                <a:ea typeface="+mj-ea"/>
              </a:rPr>
              <a:t>46</a:t>
            </a:r>
            <a:endParaRPr kumimoji="1" lang="ja-JP" altLang="en-US" sz="1625" dirty="0">
              <a:solidFill>
                <a:schemeClr val="tx1"/>
              </a:solidFill>
              <a:latin typeface="+mj-ea"/>
              <a:ea typeface="+mj-ea"/>
            </a:endParaRPr>
          </a:p>
        </p:txBody>
      </p:sp>
    </p:spTree>
    <p:extLst>
      <p:ext uri="{BB962C8B-B14F-4D97-AF65-F5344CB8AC3E}">
        <p14:creationId xmlns:p14="http://schemas.microsoft.com/office/powerpoint/2010/main" val="299552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kumimoji="1" lang="ja-JP" altLang="en-US" sz="2000" dirty="0">
                <a:latin typeface="+mj-ea"/>
              </a:rPr>
              <a:t>人事・給与関係（２）</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38224"/>
            <a:ext cx="8347594" cy="9554316"/>
          </a:xfrm>
        </p:spPr>
        <p:txBody>
          <a:bodyPr>
            <a:noAutofit/>
          </a:bodyPr>
          <a:lstStyle/>
          <a:p>
            <a:pPr marL="26119" indent="0">
              <a:lnSpc>
                <a:spcPts val="1200"/>
              </a:lnSpc>
              <a:buNone/>
            </a:pPr>
            <a:r>
              <a:rPr lang="ja-JP" altLang="en-US" sz="1200" dirty="0">
                <a:solidFill>
                  <a:schemeClr val="tx1"/>
                </a:solidFill>
                <a:latin typeface="+mn-ea"/>
              </a:rPr>
              <a:t>◎１０月以降に採用された方</a:t>
            </a:r>
          </a:p>
          <a:p>
            <a:pPr marL="26119" indent="0">
              <a:lnSpc>
                <a:spcPts val="1200"/>
              </a:lnSpc>
              <a:buNone/>
            </a:pPr>
            <a:r>
              <a:rPr lang="ja-JP" altLang="en-US" sz="1200" dirty="0">
                <a:solidFill>
                  <a:schemeClr val="tx1"/>
                </a:solidFill>
                <a:latin typeface="+mn-ea"/>
              </a:rPr>
              <a:t>・本学では，１０月から年末調整の申告を開始しています。</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申請ナビゲーションにある採用時の申請から「年末調整申告方法の届出」の</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申請をお願いします。</a:t>
            </a: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r>
              <a:rPr lang="en-US" altLang="ja-JP" sz="1200" dirty="0">
                <a:latin typeface="+mn-ea"/>
              </a:rPr>
              <a:t>【</a:t>
            </a:r>
            <a:r>
              <a:rPr lang="ja-JP" altLang="en-US" sz="1200" dirty="0">
                <a:latin typeface="+mn-ea"/>
              </a:rPr>
              <a:t>注意点</a:t>
            </a:r>
            <a:r>
              <a:rPr lang="en-US" altLang="ja-JP" sz="1200" dirty="0">
                <a:latin typeface="+mn-ea"/>
              </a:rPr>
              <a:t>】</a:t>
            </a:r>
            <a:endParaRPr lang="ja-JP" altLang="en-US" sz="1200" dirty="0">
              <a:latin typeface="+mn-ea"/>
            </a:endParaRPr>
          </a:p>
          <a:p>
            <a:pPr marL="26119" indent="0">
              <a:lnSpc>
                <a:spcPts val="1200"/>
              </a:lnSpc>
              <a:buNone/>
            </a:pPr>
            <a:r>
              <a:rPr lang="ja-JP" altLang="en-US" sz="1200" dirty="0">
                <a:solidFill>
                  <a:schemeClr val="tx1"/>
                </a:solidFill>
                <a:latin typeface="+mn-ea"/>
              </a:rPr>
              <a:t>・年末調整の申告の提出期限よりも後に採用になった方は，採用後５日以内に</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申告を完了してください。</a:t>
            </a:r>
          </a:p>
          <a:p>
            <a:pPr marL="26119" indent="0">
              <a:lnSpc>
                <a:spcPts val="1200"/>
              </a:lnSpc>
              <a:buNone/>
            </a:pPr>
            <a:r>
              <a:rPr lang="ja-JP" altLang="en-US" sz="1200" dirty="0">
                <a:solidFill>
                  <a:schemeClr val="tx1"/>
                </a:solidFill>
                <a:latin typeface="+mn-ea"/>
              </a:rPr>
              <a:t>　ただし，１２月に採用となった方は，本年の年末調整の対象とならない場合が</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ございますので，対象となるかどうかについては総務担当へお問い合わせください。</a:t>
            </a:r>
          </a:p>
          <a:p>
            <a:pPr marL="26119" indent="0">
              <a:buNone/>
            </a:pPr>
            <a:endParaRPr lang="en-US" altLang="ja-JP" sz="1200" dirty="0">
              <a:latin typeface="+mn-ea"/>
            </a:endParaRPr>
          </a:p>
        </p:txBody>
      </p:sp>
      <p:sp>
        <p:nvSpPr>
          <p:cNvPr id="6" name="テキスト ボックス 5">
            <a:extLst>
              <a:ext uri="{FF2B5EF4-FFF2-40B4-BE49-F238E27FC236}">
                <a16:creationId xmlns:a16="http://schemas.microsoft.com/office/drawing/2014/main" id="{8275B037-E2A9-4956-A368-1A9972391718}"/>
              </a:ext>
            </a:extLst>
          </p:cNvPr>
          <p:cNvSpPr txBox="1"/>
          <p:nvPr/>
        </p:nvSpPr>
        <p:spPr>
          <a:xfrm>
            <a:off x="3202228" y="401447"/>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2749</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jm2749@hirosaki-u.ac.jp</a:t>
            </a:r>
            <a:endParaRPr kumimoji="1" lang="en-US" altLang="ja-JP" sz="1200" dirty="0">
              <a:latin typeface="+mj-ea"/>
              <a:ea typeface="+mj-ea"/>
            </a:endParaRPr>
          </a:p>
          <a:p>
            <a:r>
              <a:rPr kumimoji="1" lang="ja-JP" altLang="en-US" sz="1138" dirty="0"/>
              <a:t>　</a:t>
            </a:r>
          </a:p>
        </p:txBody>
      </p:sp>
      <p:sp>
        <p:nvSpPr>
          <p:cNvPr id="7" name="スライド番号プレースホルダー 3">
            <a:extLst>
              <a:ext uri="{FF2B5EF4-FFF2-40B4-BE49-F238E27FC236}">
                <a16:creationId xmlns:a16="http://schemas.microsoft.com/office/drawing/2014/main" id="{BDB5D2D1-3C3B-486C-B30F-B025D43D2E78}"/>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4</a:t>
            </a:r>
          </a:p>
        </p:txBody>
      </p:sp>
    </p:spTree>
    <p:extLst>
      <p:ext uri="{BB962C8B-B14F-4D97-AF65-F5344CB8AC3E}">
        <p14:creationId xmlns:p14="http://schemas.microsoft.com/office/powerpoint/2010/main" val="401311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kumimoji="1" lang="ja-JP" altLang="en-US" sz="2000" dirty="0">
                <a:latin typeface="+mj-ea"/>
              </a:rPr>
              <a:t>人事・給与関係（３）</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38224"/>
            <a:ext cx="8347594" cy="9554316"/>
          </a:xfrm>
        </p:spPr>
        <p:txBody>
          <a:bodyPr>
            <a:noAutofit/>
          </a:bodyPr>
          <a:lstStyle/>
          <a:p>
            <a:pPr marL="26119" indent="0">
              <a:lnSpc>
                <a:spcPts val="1200"/>
              </a:lnSpc>
              <a:buNone/>
            </a:pPr>
            <a:r>
              <a:rPr lang="ja-JP" altLang="en-US" sz="1200" dirty="0">
                <a:solidFill>
                  <a:schemeClr val="tx1"/>
                </a:solidFill>
                <a:latin typeface="+mn-ea"/>
              </a:rPr>
              <a:t>◎出勤簿・休暇取得，就業時間管理票の提出</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１）出勤簿について</a:t>
            </a:r>
          </a:p>
          <a:p>
            <a:pPr marL="26119" indent="0">
              <a:lnSpc>
                <a:spcPts val="1200"/>
              </a:lnSpc>
              <a:buNone/>
            </a:pPr>
            <a:r>
              <a:rPr lang="ja-JP" altLang="en-US" sz="1200" dirty="0">
                <a:solidFill>
                  <a:schemeClr val="tx1"/>
                </a:solidFill>
                <a:latin typeface="+mn-ea"/>
              </a:rPr>
              <a:t>・基本的に毎日押印するようお願いいたします（シャチハタ</a:t>
            </a:r>
            <a:r>
              <a:rPr lang="en-US" altLang="ja-JP" sz="1200" dirty="0">
                <a:solidFill>
                  <a:schemeClr val="tx1"/>
                </a:solidFill>
                <a:latin typeface="+mn-ea"/>
              </a:rPr>
              <a:t>NG</a:t>
            </a:r>
            <a:r>
              <a:rPr lang="ja-JP" altLang="en-US" sz="1200" dirty="0">
                <a:solidFill>
                  <a:schemeClr val="tx1"/>
                </a:solidFill>
                <a:latin typeface="+mn-ea"/>
              </a:rPr>
              <a:t>）。</a:t>
            </a:r>
          </a:p>
          <a:p>
            <a:pPr marL="26119" indent="0">
              <a:lnSpc>
                <a:spcPts val="1200"/>
              </a:lnSpc>
              <a:buNone/>
            </a:pPr>
            <a:r>
              <a:rPr lang="ja-JP" altLang="en-US" sz="1200" dirty="0">
                <a:solidFill>
                  <a:schemeClr val="tx1"/>
                </a:solidFill>
                <a:latin typeface="+mn-ea"/>
              </a:rPr>
              <a:t>・</a:t>
            </a:r>
            <a:r>
              <a:rPr lang="en-US" altLang="ja-JP" sz="1200" dirty="0">
                <a:solidFill>
                  <a:schemeClr val="tx1"/>
                </a:solidFill>
                <a:latin typeface="+mn-ea"/>
              </a:rPr>
              <a:t>1F</a:t>
            </a:r>
            <a:r>
              <a:rPr lang="ja-JP" altLang="en-US" sz="1200" dirty="0">
                <a:solidFill>
                  <a:schemeClr val="tx1"/>
                </a:solidFill>
                <a:latin typeface="+mn-ea"/>
              </a:rPr>
              <a:t>事務室（総務担当）にあります。</a:t>
            </a:r>
          </a:p>
          <a:p>
            <a:pPr marL="26119" indent="0">
              <a:lnSpc>
                <a:spcPts val="1200"/>
              </a:lnSpc>
              <a:buNone/>
            </a:pPr>
            <a:r>
              <a:rPr lang="ja-JP" altLang="en-US" sz="1200" dirty="0">
                <a:solidFill>
                  <a:schemeClr val="tx1"/>
                </a:solidFill>
                <a:latin typeface="+mn-ea"/>
              </a:rPr>
              <a:t>・改印するときは，申し出ください。</a:t>
            </a:r>
            <a:endParaRPr lang="en-US" altLang="ja-JP" sz="1200" dirty="0">
              <a:solidFill>
                <a:schemeClr val="tx1"/>
              </a:solidFill>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endParaRPr lang="en-US" altLang="ja-JP" sz="1200" dirty="0">
              <a:latin typeface="+mn-ea"/>
            </a:endParaRPr>
          </a:p>
          <a:p>
            <a:pPr marL="26119" indent="0">
              <a:lnSpc>
                <a:spcPts val="1200"/>
              </a:lnSpc>
              <a:buNone/>
            </a:pPr>
            <a:r>
              <a:rPr lang="ja-JP" altLang="en-US" sz="1200" dirty="0">
                <a:solidFill>
                  <a:schemeClr val="tx1"/>
                </a:solidFill>
                <a:latin typeface="+mn-ea"/>
              </a:rPr>
              <a:t>２）休暇取得と就業時間管理表の提出について</a:t>
            </a:r>
          </a:p>
          <a:p>
            <a:pPr marL="26119" indent="0">
              <a:lnSpc>
                <a:spcPts val="1200"/>
              </a:lnSpc>
              <a:buNone/>
            </a:pPr>
            <a:r>
              <a:rPr lang="ja-JP" altLang="en-US" sz="1200" dirty="0">
                <a:solidFill>
                  <a:schemeClr val="tx1"/>
                </a:solidFill>
                <a:latin typeface="+mn-ea"/>
              </a:rPr>
              <a:t>　平成３１年４月１日から働き方改革に関する改正法案が施行され，本法案に</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関連する本学運用を以下のとおり取り扱うこととなりました。</a:t>
            </a:r>
          </a:p>
          <a:p>
            <a:pPr marL="26119" indent="0">
              <a:lnSpc>
                <a:spcPts val="1200"/>
              </a:lnSpc>
              <a:buNone/>
            </a:pP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・時間外労働の上限規制の導入</a:t>
            </a:r>
          </a:p>
          <a:p>
            <a:pPr marL="26119" indent="0">
              <a:lnSpc>
                <a:spcPts val="1200"/>
              </a:lnSpc>
              <a:buNone/>
            </a:pPr>
            <a:r>
              <a:rPr lang="ja-JP" altLang="en-US" sz="1200" dirty="0">
                <a:solidFill>
                  <a:schemeClr val="tx1"/>
                </a:solidFill>
                <a:latin typeface="+mn-ea"/>
              </a:rPr>
              <a:t>・労働時間の状況の把握の実効性確保</a:t>
            </a:r>
          </a:p>
          <a:p>
            <a:pPr marL="26119" indent="0">
              <a:lnSpc>
                <a:spcPts val="1200"/>
              </a:lnSpc>
              <a:buNone/>
            </a:pPr>
            <a:r>
              <a:rPr lang="ja-JP" altLang="en-US" sz="1200" dirty="0">
                <a:solidFill>
                  <a:schemeClr val="tx1"/>
                </a:solidFill>
                <a:latin typeface="+mn-ea"/>
              </a:rPr>
              <a:t>　（監督者管理表の記載または就業時間管理票の提出を徹底すること）</a:t>
            </a:r>
          </a:p>
          <a:p>
            <a:pPr marL="26119" indent="0">
              <a:lnSpc>
                <a:spcPts val="1200"/>
              </a:lnSpc>
              <a:buNone/>
            </a:pPr>
            <a:r>
              <a:rPr lang="ja-JP" altLang="en-US" sz="1200" dirty="0">
                <a:solidFill>
                  <a:schemeClr val="tx1"/>
                </a:solidFill>
                <a:latin typeface="+mn-ea"/>
              </a:rPr>
              <a:t>・年次休暇の時季指定取得</a:t>
            </a:r>
          </a:p>
          <a:p>
            <a:pPr marL="26119" indent="0">
              <a:lnSpc>
                <a:spcPts val="1200"/>
              </a:lnSpc>
              <a:buNone/>
            </a:pPr>
            <a:r>
              <a:rPr lang="ja-JP" altLang="en-US" sz="1200" dirty="0">
                <a:solidFill>
                  <a:schemeClr val="tx1"/>
                </a:solidFill>
                <a:latin typeface="+mn-ea"/>
              </a:rPr>
              <a:t>　（１０日以上の年次休暇が付与される職員に対し，その５日については，</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　　管理監督者が時季を指定して与えること）</a:t>
            </a:r>
          </a:p>
          <a:p>
            <a:pPr marL="26119" indent="0">
              <a:lnSpc>
                <a:spcPts val="1200"/>
              </a:lnSpc>
              <a:buNone/>
            </a:pPr>
            <a:endParaRPr lang="ja-JP" altLang="en-US" sz="1200" dirty="0">
              <a:solidFill>
                <a:schemeClr val="tx1"/>
              </a:solidFill>
              <a:latin typeface="+mn-ea"/>
            </a:endParaRPr>
          </a:p>
          <a:p>
            <a:pPr marL="26119" indent="0">
              <a:lnSpc>
                <a:spcPts val="1200"/>
              </a:lnSpc>
              <a:buNone/>
            </a:pPr>
            <a:r>
              <a:rPr lang="ja-JP" altLang="en-US" sz="1200" dirty="0">
                <a:solidFill>
                  <a:schemeClr val="tx1"/>
                </a:solidFill>
                <a:latin typeface="+mn-ea"/>
              </a:rPr>
              <a:t>　働き方改革について</a:t>
            </a:r>
          </a:p>
          <a:p>
            <a:pPr marL="26119" indent="0">
              <a:lnSpc>
                <a:spcPts val="1200"/>
              </a:lnSpc>
              <a:buNone/>
            </a:pPr>
            <a:r>
              <a:rPr lang="ja-JP" altLang="en-US" sz="1200" dirty="0">
                <a:latin typeface="+mn-ea"/>
              </a:rPr>
              <a:t>　　</a:t>
            </a:r>
            <a:r>
              <a:rPr lang="en-US" altLang="ja-JP" sz="1050" dirty="0">
                <a:solidFill>
                  <a:srgbClr val="0000CC"/>
                </a:solidFill>
                <a:latin typeface="+mn-ea"/>
                <a:hlinkClick r:id="rId3">
                  <a:extLst>
                    <a:ext uri="{A12FA001-AC4F-418D-AE19-62706E023703}">
                      <ahyp:hlinkClr xmlns:ahyp="http://schemas.microsoft.com/office/drawing/2018/hyperlinkcolor" val="tx"/>
                    </a:ext>
                  </a:extLst>
                </a:hlinkClick>
              </a:rPr>
              <a:t>https://nature.hirosaki-u.ac.jp/wp-content/uploads/2019/03/h3104.pdf</a:t>
            </a:r>
            <a:endParaRPr lang="en-US" altLang="ja-JP" sz="1050" dirty="0">
              <a:solidFill>
                <a:srgbClr val="0000CC"/>
              </a:solidFill>
              <a:latin typeface="+mn-ea"/>
            </a:endParaRPr>
          </a:p>
          <a:p>
            <a:pPr marL="26119" indent="0">
              <a:lnSpc>
                <a:spcPts val="1200"/>
              </a:lnSpc>
              <a:buNone/>
            </a:pPr>
            <a:endParaRPr lang="ja-JP" altLang="en-US" sz="1050" dirty="0">
              <a:solidFill>
                <a:srgbClr val="0000CC"/>
              </a:solidFill>
              <a:latin typeface="+mn-ea"/>
            </a:endParaRPr>
          </a:p>
          <a:p>
            <a:pPr marL="26119" indent="0">
              <a:lnSpc>
                <a:spcPts val="1200"/>
              </a:lnSpc>
              <a:buNone/>
            </a:pPr>
            <a:endParaRPr lang="ja-JP" altLang="en-US" sz="1050" dirty="0">
              <a:latin typeface="+mn-ea"/>
            </a:endParaRPr>
          </a:p>
          <a:p>
            <a:pPr marL="26119" indent="0">
              <a:buNone/>
            </a:pPr>
            <a:endParaRPr lang="en-US" altLang="ja-JP" sz="1200" dirty="0">
              <a:latin typeface="+mn-ea"/>
            </a:endParaRPr>
          </a:p>
        </p:txBody>
      </p:sp>
      <p:grpSp>
        <p:nvGrpSpPr>
          <p:cNvPr id="6" name="グループ化 5">
            <a:extLst>
              <a:ext uri="{FF2B5EF4-FFF2-40B4-BE49-F238E27FC236}">
                <a16:creationId xmlns:a16="http://schemas.microsoft.com/office/drawing/2014/main" id="{A5E92FD4-4702-440E-AFE4-1F007A5B25BD}"/>
              </a:ext>
            </a:extLst>
          </p:cNvPr>
          <p:cNvGrpSpPr/>
          <p:nvPr/>
        </p:nvGrpSpPr>
        <p:grpSpPr>
          <a:xfrm>
            <a:off x="815256" y="2395802"/>
            <a:ext cx="4402730" cy="3145241"/>
            <a:chOff x="0" y="483061"/>
            <a:chExt cx="5126990" cy="3599815"/>
          </a:xfrm>
        </p:grpSpPr>
        <p:pic>
          <p:nvPicPr>
            <p:cNvPr id="7" name="図 6">
              <a:extLst>
                <a:ext uri="{FF2B5EF4-FFF2-40B4-BE49-F238E27FC236}">
                  <a16:creationId xmlns:a16="http://schemas.microsoft.com/office/drawing/2014/main" id="{CDCB9DB6-C5AE-4308-B86B-9812364F9DE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3061"/>
              <a:ext cx="5126990" cy="3599815"/>
            </a:xfrm>
            <a:prstGeom prst="rect">
              <a:avLst/>
            </a:prstGeom>
            <a:noFill/>
            <a:ln>
              <a:noFill/>
            </a:ln>
          </p:spPr>
        </p:pic>
        <p:sp>
          <p:nvSpPr>
            <p:cNvPr id="8" name="テキスト ボックス 6">
              <a:extLst>
                <a:ext uri="{FF2B5EF4-FFF2-40B4-BE49-F238E27FC236}">
                  <a16:creationId xmlns:a16="http://schemas.microsoft.com/office/drawing/2014/main" id="{BE69F097-76F1-47E9-8090-5C399C37B04E}"/>
                </a:ext>
              </a:extLst>
            </p:cNvPr>
            <p:cNvSpPr txBox="1">
              <a:spLocks noChangeArrowheads="1"/>
            </p:cNvSpPr>
            <p:nvPr/>
          </p:nvSpPr>
          <p:spPr bwMode="auto">
            <a:xfrm>
              <a:off x="2868083" y="483061"/>
              <a:ext cx="684783" cy="222128"/>
            </a:xfrm>
            <a:prstGeom prst="rect">
              <a:avLst/>
            </a:prstGeom>
            <a:solidFill>
              <a:srgbClr val="FFFFFF"/>
            </a:solidFill>
            <a:ln w="9525">
              <a:solidFill>
                <a:srgbClr val="000000"/>
              </a:solidFill>
              <a:miter lim="800000"/>
              <a:headEnd/>
              <a:tailEnd/>
            </a:ln>
          </p:spPr>
          <p:txBody>
            <a:bodyPr rot="0" vert="horz" wrap="square" lIns="33955" tIns="4063" rIns="33955" bIns="4063" anchor="t" anchorCtr="0" upright="1">
              <a:noAutofit/>
            </a:bodyPr>
            <a:lstStyle/>
            <a:p>
              <a:pPr algn="ctr"/>
              <a:r>
                <a:rPr lang="ja-JP" altLang="en-US" sz="1463"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見本</a:t>
              </a:r>
              <a:endParaRPr lang="ja-JP" altLang="en-US" sz="1463"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9" name="テキスト ボックス 8">
            <a:extLst>
              <a:ext uri="{FF2B5EF4-FFF2-40B4-BE49-F238E27FC236}">
                <a16:creationId xmlns:a16="http://schemas.microsoft.com/office/drawing/2014/main" id="{1A261959-0CA3-4187-9F92-9A69F3C6CFA5}"/>
              </a:ext>
            </a:extLst>
          </p:cNvPr>
          <p:cNvSpPr txBox="1"/>
          <p:nvPr/>
        </p:nvSpPr>
        <p:spPr>
          <a:xfrm>
            <a:off x="3428999" y="399747"/>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2749</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jm2749@hirosaki-u.ac.jp</a:t>
            </a:r>
            <a:endParaRPr kumimoji="1" lang="en-US" altLang="ja-JP" sz="1200" dirty="0">
              <a:latin typeface="+mj-ea"/>
              <a:ea typeface="+mj-ea"/>
            </a:endParaRPr>
          </a:p>
          <a:p>
            <a:r>
              <a:rPr kumimoji="1" lang="ja-JP" altLang="en-US" sz="1138" dirty="0"/>
              <a:t>　</a:t>
            </a:r>
          </a:p>
        </p:txBody>
      </p:sp>
      <p:sp>
        <p:nvSpPr>
          <p:cNvPr id="10" name="スライド番号プレースホルダー 3">
            <a:extLst>
              <a:ext uri="{FF2B5EF4-FFF2-40B4-BE49-F238E27FC236}">
                <a16:creationId xmlns:a16="http://schemas.microsoft.com/office/drawing/2014/main" id="{58B69A7C-5126-448B-A83F-7AA1E65DE8A9}"/>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5</a:t>
            </a:r>
          </a:p>
        </p:txBody>
      </p:sp>
    </p:spTree>
    <p:extLst>
      <p:ext uri="{BB962C8B-B14F-4D97-AF65-F5344CB8AC3E}">
        <p14:creationId xmlns:p14="http://schemas.microsoft.com/office/powerpoint/2010/main" val="155096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kumimoji="1" lang="ja-JP" altLang="en-US" sz="2000" dirty="0">
                <a:latin typeface="+mj-ea"/>
              </a:rPr>
              <a:t>人事・給与関係（３）</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878305"/>
            <a:ext cx="8347594" cy="9714235"/>
          </a:xfrm>
        </p:spPr>
        <p:txBody>
          <a:bodyPr>
            <a:noAutofit/>
          </a:bodyPr>
          <a:lstStyle/>
          <a:p>
            <a:pPr marL="26119" indent="0">
              <a:lnSpc>
                <a:spcPts val="1200"/>
              </a:lnSpc>
              <a:buNone/>
            </a:pPr>
            <a:r>
              <a:rPr lang="ja-JP" altLang="en-US" sz="1200" dirty="0">
                <a:solidFill>
                  <a:schemeClr val="tx1"/>
                </a:solidFill>
                <a:latin typeface="+mn-ea"/>
              </a:rPr>
              <a:t>３）休暇について</a:t>
            </a:r>
          </a:p>
          <a:p>
            <a:pPr marL="26119" indent="0">
              <a:buNone/>
            </a:pPr>
            <a:r>
              <a:rPr lang="ja-JP" altLang="en-US" sz="1200" dirty="0">
                <a:solidFill>
                  <a:schemeClr val="tx1"/>
                </a:solidFill>
                <a:latin typeface="+mn-ea"/>
              </a:rPr>
              <a:t>　休暇は「年次休暇」と「特別休暇」の</a:t>
            </a:r>
            <a:r>
              <a:rPr lang="en-US" altLang="ja-JP" sz="1200" dirty="0">
                <a:solidFill>
                  <a:schemeClr val="tx1"/>
                </a:solidFill>
                <a:latin typeface="+mn-ea"/>
              </a:rPr>
              <a:t>2</a:t>
            </a:r>
            <a:r>
              <a:rPr lang="ja-JP" altLang="en-US" sz="1200" dirty="0">
                <a:solidFill>
                  <a:schemeClr val="tx1"/>
                </a:solidFill>
                <a:latin typeface="+mn-ea"/>
              </a:rPr>
              <a:t>種類があります。</a:t>
            </a:r>
          </a:p>
          <a:p>
            <a:pPr marL="26119" indent="0">
              <a:buNone/>
            </a:pPr>
            <a:endParaRPr lang="en-US" altLang="ja-JP" sz="300" dirty="0">
              <a:solidFill>
                <a:schemeClr val="tx1"/>
              </a:solidFill>
              <a:latin typeface="+mn-ea"/>
            </a:endParaRPr>
          </a:p>
          <a:p>
            <a:pPr marL="26119" indent="0">
              <a:buNone/>
            </a:pPr>
            <a:r>
              <a:rPr lang="en-US" altLang="ja-JP" sz="1200" dirty="0">
                <a:solidFill>
                  <a:schemeClr val="tx1"/>
                </a:solidFill>
                <a:latin typeface="+mn-ea"/>
              </a:rPr>
              <a:t>【</a:t>
            </a:r>
            <a:r>
              <a:rPr lang="ja-JP" altLang="en-US" sz="1200" dirty="0">
                <a:solidFill>
                  <a:schemeClr val="tx1"/>
                </a:solidFill>
                <a:latin typeface="+mn-ea"/>
              </a:rPr>
              <a:t>年次休暇</a:t>
            </a:r>
            <a:r>
              <a:rPr lang="en-US" altLang="ja-JP" sz="1200" dirty="0">
                <a:solidFill>
                  <a:schemeClr val="tx1"/>
                </a:solidFill>
                <a:latin typeface="+mn-ea"/>
              </a:rPr>
              <a:t>】</a:t>
            </a:r>
          </a:p>
          <a:p>
            <a:pPr marL="26119" indent="0">
              <a:buNone/>
            </a:pPr>
            <a:r>
              <a:rPr lang="ja-JP" altLang="en-US" sz="1200" dirty="0">
                <a:solidFill>
                  <a:schemeClr val="tx1"/>
                </a:solidFill>
                <a:latin typeface="+mn-ea"/>
              </a:rPr>
              <a:t>　付与日数は年間２０日（採用初年は，採用月で付与日数が違います）</a:t>
            </a:r>
            <a:endParaRPr lang="en-US" altLang="ja-JP" sz="1200" dirty="0">
              <a:solidFill>
                <a:schemeClr val="tx1"/>
              </a:solidFill>
              <a:latin typeface="+mn-ea"/>
            </a:endParaRPr>
          </a:p>
          <a:p>
            <a:pPr marL="26119" indent="0">
              <a:buNone/>
            </a:pPr>
            <a:r>
              <a:rPr lang="ja-JP" altLang="en-US" sz="1200" dirty="0">
                <a:solidFill>
                  <a:schemeClr val="tx1"/>
                </a:solidFill>
                <a:latin typeface="+mn-ea"/>
              </a:rPr>
              <a:t>　当該年の途中のおける在職期間に応じ付与される。</a:t>
            </a:r>
          </a:p>
          <a:p>
            <a:pPr marL="26119" indent="0">
              <a:buNone/>
            </a:pPr>
            <a:r>
              <a:rPr lang="ja-JP" altLang="en-US" sz="1200" dirty="0">
                <a:solidFill>
                  <a:schemeClr val="tx1"/>
                </a:solidFill>
                <a:latin typeface="+mn-ea"/>
              </a:rPr>
              <a:t>　例　</a:t>
            </a:r>
            <a:r>
              <a:rPr lang="en-US" altLang="ja-JP" sz="1200" dirty="0">
                <a:solidFill>
                  <a:schemeClr val="tx1"/>
                </a:solidFill>
                <a:latin typeface="+mn-ea"/>
              </a:rPr>
              <a:t>1</a:t>
            </a:r>
            <a:r>
              <a:rPr lang="ja-JP" altLang="en-US" sz="1200" dirty="0">
                <a:solidFill>
                  <a:schemeClr val="tx1"/>
                </a:solidFill>
                <a:latin typeface="+mn-ea"/>
              </a:rPr>
              <a:t>月</a:t>
            </a:r>
            <a:r>
              <a:rPr lang="en-US" altLang="ja-JP" sz="1200" dirty="0">
                <a:solidFill>
                  <a:schemeClr val="tx1"/>
                </a:solidFill>
                <a:latin typeface="+mn-ea"/>
              </a:rPr>
              <a:t>1</a:t>
            </a:r>
            <a:r>
              <a:rPr lang="ja-JP" altLang="en-US" sz="1200" dirty="0">
                <a:solidFill>
                  <a:schemeClr val="tx1"/>
                </a:solidFill>
                <a:latin typeface="+mn-ea"/>
              </a:rPr>
              <a:t>日採用⇒</a:t>
            </a:r>
            <a:r>
              <a:rPr lang="en-US" altLang="ja-JP" sz="1200" dirty="0">
                <a:solidFill>
                  <a:schemeClr val="tx1"/>
                </a:solidFill>
                <a:latin typeface="+mn-ea"/>
              </a:rPr>
              <a:t>20</a:t>
            </a:r>
            <a:r>
              <a:rPr lang="ja-JP" altLang="en-US" sz="1200" dirty="0">
                <a:solidFill>
                  <a:schemeClr val="tx1"/>
                </a:solidFill>
                <a:latin typeface="+mn-ea"/>
              </a:rPr>
              <a:t>日付与　</a:t>
            </a:r>
            <a:r>
              <a:rPr lang="en-US" altLang="ja-JP" sz="1200" dirty="0">
                <a:solidFill>
                  <a:schemeClr val="tx1"/>
                </a:solidFill>
                <a:latin typeface="+mn-ea"/>
              </a:rPr>
              <a:t>4</a:t>
            </a:r>
            <a:r>
              <a:rPr lang="ja-JP" altLang="en-US" sz="1200" dirty="0">
                <a:solidFill>
                  <a:schemeClr val="tx1"/>
                </a:solidFill>
                <a:latin typeface="+mn-ea"/>
              </a:rPr>
              <a:t>月</a:t>
            </a:r>
            <a:r>
              <a:rPr lang="en-US" altLang="ja-JP" sz="1200" dirty="0">
                <a:solidFill>
                  <a:schemeClr val="tx1"/>
                </a:solidFill>
                <a:latin typeface="+mn-ea"/>
              </a:rPr>
              <a:t>1</a:t>
            </a:r>
            <a:r>
              <a:rPr lang="ja-JP" altLang="en-US" sz="1200" dirty="0">
                <a:solidFill>
                  <a:schemeClr val="tx1"/>
                </a:solidFill>
                <a:latin typeface="+mn-ea"/>
              </a:rPr>
              <a:t>日採用⇒</a:t>
            </a:r>
            <a:r>
              <a:rPr lang="en-US" altLang="ja-JP" sz="1200" dirty="0">
                <a:solidFill>
                  <a:schemeClr val="tx1"/>
                </a:solidFill>
                <a:latin typeface="+mn-ea"/>
              </a:rPr>
              <a:t>15</a:t>
            </a:r>
            <a:r>
              <a:rPr lang="ja-JP" altLang="en-US" sz="1200" dirty="0">
                <a:solidFill>
                  <a:schemeClr val="tx1"/>
                </a:solidFill>
                <a:latin typeface="+mn-ea"/>
              </a:rPr>
              <a:t>日付与</a:t>
            </a:r>
          </a:p>
          <a:p>
            <a:pPr marL="26119" indent="0">
              <a:buNone/>
            </a:pPr>
            <a:r>
              <a:rPr lang="ja-JP" altLang="en-US" sz="1200" dirty="0">
                <a:solidFill>
                  <a:schemeClr val="tx1"/>
                </a:solidFill>
                <a:latin typeface="+mn-ea"/>
              </a:rPr>
              <a:t>　</a:t>
            </a:r>
            <a:r>
              <a:rPr lang="en-US" altLang="ja-JP" sz="1200" dirty="0">
                <a:solidFill>
                  <a:schemeClr val="tx1"/>
                </a:solidFill>
                <a:latin typeface="+mn-ea"/>
              </a:rPr>
              <a:t>7</a:t>
            </a:r>
            <a:r>
              <a:rPr lang="ja-JP" altLang="en-US" sz="1200" dirty="0">
                <a:solidFill>
                  <a:schemeClr val="tx1"/>
                </a:solidFill>
                <a:latin typeface="+mn-ea"/>
              </a:rPr>
              <a:t>月に年休の取得状況を確認し，その時点で</a:t>
            </a:r>
            <a:r>
              <a:rPr lang="en-US" altLang="ja-JP" sz="1200" dirty="0">
                <a:solidFill>
                  <a:schemeClr val="tx1"/>
                </a:solidFill>
                <a:latin typeface="+mn-ea"/>
              </a:rPr>
              <a:t>5</a:t>
            </a:r>
            <a:r>
              <a:rPr lang="ja-JP" altLang="en-US" sz="1200" dirty="0">
                <a:solidFill>
                  <a:schemeClr val="tx1"/>
                </a:solidFill>
                <a:latin typeface="+mn-ea"/>
              </a:rPr>
              <a:t>日取得していない職員に対し，</a:t>
            </a:r>
            <a:endParaRPr lang="en-US" altLang="ja-JP" sz="1200" dirty="0">
              <a:solidFill>
                <a:schemeClr val="tx1"/>
              </a:solidFill>
              <a:latin typeface="+mn-ea"/>
            </a:endParaRPr>
          </a:p>
          <a:p>
            <a:pPr marL="26119" indent="0">
              <a:buNone/>
            </a:pPr>
            <a:r>
              <a:rPr lang="ja-JP" altLang="en-US" sz="1200" dirty="0">
                <a:solidFill>
                  <a:schemeClr val="tx1"/>
                </a:solidFill>
                <a:latin typeface="+mn-ea"/>
              </a:rPr>
              <a:t>　個別に取得依頼通知をいたします。</a:t>
            </a:r>
          </a:p>
          <a:p>
            <a:pPr marL="26119" indent="0">
              <a:buNone/>
            </a:pPr>
            <a:endParaRPr lang="en-US" altLang="ja-JP" sz="300" dirty="0">
              <a:solidFill>
                <a:schemeClr val="tx1"/>
              </a:solidFill>
              <a:latin typeface="+mn-ea"/>
            </a:endParaRPr>
          </a:p>
          <a:p>
            <a:pPr marL="26119" indent="0">
              <a:buNone/>
            </a:pPr>
            <a:r>
              <a:rPr lang="en-US" altLang="ja-JP" sz="1200" dirty="0">
                <a:solidFill>
                  <a:schemeClr val="tx1"/>
                </a:solidFill>
                <a:latin typeface="+mn-ea"/>
              </a:rPr>
              <a:t>【</a:t>
            </a:r>
            <a:r>
              <a:rPr lang="ja-JP" altLang="en-US" sz="1200" dirty="0">
                <a:solidFill>
                  <a:schemeClr val="tx1"/>
                </a:solidFill>
                <a:latin typeface="+mn-ea"/>
              </a:rPr>
              <a:t>特別休暇</a:t>
            </a:r>
            <a:r>
              <a:rPr lang="en-US" altLang="ja-JP" sz="1200" dirty="0">
                <a:solidFill>
                  <a:schemeClr val="tx1"/>
                </a:solidFill>
                <a:latin typeface="+mn-ea"/>
              </a:rPr>
              <a:t>】</a:t>
            </a:r>
          </a:p>
          <a:p>
            <a:pPr marL="26119" indent="0">
              <a:buNone/>
            </a:pPr>
            <a:r>
              <a:rPr lang="ja-JP" altLang="en-US" sz="1200" dirty="0">
                <a:solidFill>
                  <a:schemeClr val="tx1"/>
                </a:solidFill>
                <a:latin typeface="+mn-ea"/>
              </a:rPr>
              <a:t>　「夏季休暇」「産前産後休暇」「忌引休暇」など</a:t>
            </a:r>
          </a:p>
          <a:p>
            <a:pPr marL="26119" indent="0">
              <a:buNone/>
            </a:pPr>
            <a:endParaRPr lang="en-US" altLang="ja-JP" sz="300" dirty="0">
              <a:solidFill>
                <a:schemeClr val="tx1"/>
              </a:solidFill>
              <a:latin typeface="+mn-ea"/>
            </a:endParaRPr>
          </a:p>
          <a:p>
            <a:pPr marL="26119" indent="0">
              <a:buNone/>
            </a:pPr>
            <a:r>
              <a:rPr lang="ja-JP" altLang="en-US" sz="1200" dirty="0">
                <a:solidFill>
                  <a:schemeClr val="tx1"/>
                </a:solidFill>
                <a:latin typeface="+mn-ea"/>
              </a:rPr>
              <a:t>・休暇を取得する場合，前日までに休暇簿を総務担当に提出してください。</a:t>
            </a:r>
          </a:p>
          <a:p>
            <a:pPr marL="26119" indent="0">
              <a:buNone/>
            </a:pPr>
            <a:r>
              <a:rPr lang="ja-JP" altLang="en-US" sz="1200" dirty="0">
                <a:solidFill>
                  <a:schemeClr val="tx1"/>
                </a:solidFill>
                <a:latin typeface="+mn-ea"/>
              </a:rPr>
              <a:t>・休暇簿は，総務担当にあります。</a:t>
            </a:r>
          </a:p>
          <a:p>
            <a:pPr marL="26119" indent="0">
              <a:buNone/>
            </a:pPr>
            <a:endParaRPr lang="en-US" altLang="ja-JP" sz="1200" dirty="0">
              <a:latin typeface="+mn-ea"/>
            </a:endParaRPr>
          </a:p>
        </p:txBody>
      </p:sp>
      <p:pic>
        <p:nvPicPr>
          <p:cNvPr id="9" name="図 8">
            <a:extLst>
              <a:ext uri="{FF2B5EF4-FFF2-40B4-BE49-F238E27FC236}">
                <a16:creationId xmlns:a16="http://schemas.microsoft.com/office/drawing/2014/main" id="{2D7F98C7-C4BF-46DD-9248-5D77D81AE3A1}"/>
              </a:ext>
            </a:extLst>
          </p:cNvPr>
          <p:cNvPicPr>
            <a:picLocks noChangeAspect="1"/>
          </p:cNvPicPr>
          <p:nvPr/>
        </p:nvPicPr>
        <p:blipFill>
          <a:blip r:embed="rId3"/>
          <a:stretch>
            <a:fillRect/>
          </a:stretch>
        </p:blipFill>
        <p:spPr>
          <a:xfrm>
            <a:off x="425373" y="4953000"/>
            <a:ext cx="3198241" cy="2326087"/>
          </a:xfrm>
          <a:prstGeom prst="rect">
            <a:avLst/>
          </a:prstGeom>
        </p:spPr>
      </p:pic>
      <p:grpSp>
        <p:nvGrpSpPr>
          <p:cNvPr id="10" name="グループ化 9">
            <a:extLst>
              <a:ext uri="{FF2B5EF4-FFF2-40B4-BE49-F238E27FC236}">
                <a16:creationId xmlns:a16="http://schemas.microsoft.com/office/drawing/2014/main" id="{4AC75BCA-034E-4F15-9B12-D155932D08FC}"/>
              </a:ext>
            </a:extLst>
          </p:cNvPr>
          <p:cNvGrpSpPr/>
          <p:nvPr/>
        </p:nvGrpSpPr>
        <p:grpSpPr>
          <a:xfrm>
            <a:off x="425373" y="7391263"/>
            <a:ext cx="3198241" cy="2374478"/>
            <a:chOff x="0" y="0"/>
            <a:chExt cx="3545205" cy="2339975"/>
          </a:xfrm>
        </p:grpSpPr>
        <p:pic>
          <p:nvPicPr>
            <p:cNvPr id="11" name="図 10">
              <a:extLst>
                <a:ext uri="{FF2B5EF4-FFF2-40B4-BE49-F238E27FC236}">
                  <a16:creationId xmlns:a16="http://schemas.microsoft.com/office/drawing/2014/main" id="{7888DEFE-6469-4FB0-A900-8B686F4024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545205" cy="2339975"/>
            </a:xfrm>
            <a:prstGeom prst="rect">
              <a:avLst/>
            </a:prstGeom>
            <a:noFill/>
            <a:ln>
              <a:solidFill>
                <a:schemeClr val="tx1"/>
              </a:solidFill>
            </a:ln>
          </p:spPr>
        </p:pic>
        <p:sp>
          <p:nvSpPr>
            <p:cNvPr id="12" name="テキスト ボックス 1">
              <a:extLst>
                <a:ext uri="{FF2B5EF4-FFF2-40B4-BE49-F238E27FC236}">
                  <a16:creationId xmlns:a16="http://schemas.microsoft.com/office/drawing/2014/main" id="{233C0E7E-7FF1-4E6E-8934-CB2A8015CF52}"/>
                </a:ext>
              </a:extLst>
            </p:cNvPr>
            <p:cNvSpPr txBox="1">
              <a:spLocks noChangeArrowheads="1"/>
            </p:cNvSpPr>
            <p:nvPr/>
          </p:nvSpPr>
          <p:spPr bwMode="auto">
            <a:xfrm>
              <a:off x="457200" y="133350"/>
              <a:ext cx="509270" cy="149349"/>
            </a:xfrm>
            <a:prstGeom prst="rect">
              <a:avLst/>
            </a:prstGeom>
            <a:solidFill>
              <a:srgbClr val="FFFFFF"/>
            </a:solidFill>
            <a:ln w="9525">
              <a:solidFill>
                <a:srgbClr val="000000"/>
              </a:solidFill>
              <a:miter lim="800000"/>
              <a:headEnd/>
              <a:tailEnd/>
            </a:ln>
          </p:spPr>
          <p:txBody>
            <a:bodyPr rot="0" vert="horz" wrap="square" lIns="33955" tIns="4063" rIns="33955" bIns="4063" anchor="t" anchorCtr="0" upright="1">
              <a:noAutofit/>
            </a:bodyPr>
            <a:lstStyle/>
            <a:p>
              <a:pPr algn="ctr"/>
              <a:r>
                <a:rPr lang="ja-JP" altLang="en-US" sz="975" kern="10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見本</a:t>
              </a:r>
              <a:endParaRPr lang="ja-JP" altLang="en-US" sz="975" kern="10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3" name="スライド番号プレースホルダー 3">
            <a:extLst>
              <a:ext uri="{FF2B5EF4-FFF2-40B4-BE49-F238E27FC236}">
                <a16:creationId xmlns:a16="http://schemas.microsoft.com/office/drawing/2014/main" id="{70F0CBEC-65FE-4C5D-8229-4983914E1CBB}"/>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6</a:t>
            </a:r>
          </a:p>
        </p:txBody>
      </p:sp>
    </p:spTree>
    <p:extLst>
      <p:ext uri="{BB962C8B-B14F-4D97-AF65-F5344CB8AC3E}">
        <p14:creationId xmlns:p14="http://schemas.microsoft.com/office/powerpoint/2010/main" val="206621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kumimoji="1" lang="ja-JP" altLang="en-US" sz="2000" dirty="0">
                <a:latin typeface="+mj-ea"/>
              </a:rPr>
              <a:t>人事・給与関係（３）</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94881"/>
            <a:ext cx="8347594" cy="9714235"/>
          </a:xfrm>
        </p:spPr>
        <p:txBody>
          <a:bodyPr>
            <a:noAutofit/>
          </a:bodyPr>
          <a:lstStyle/>
          <a:p>
            <a:pPr marL="26119" indent="0">
              <a:lnSpc>
                <a:spcPts val="1200"/>
              </a:lnSpc>
              <a:buNone/>
            </a:pPr>
            <a:r>
              <a:rPr lang="ja-JP" altLang="en-US" sz="1200" dirty="0">
                <a:solidFill>
                  <a:schemeClr val="tx1"/>
                </a:solidFill>
                <a:latin typeface="+mn-ea"/>
              </a:rPr>
              <a:t>４）就業時間管理票の提出について</a:t>
            </a:r>
          </a:p>
          <a:p>
            <a:pPr marL="26119" indent="0">
              <a:buNone/>
            </a:pPr>
            <a:r>
              <a:rPr lang="ja-JP" altLang="en-US" sz="1200" dirty="0">
                <a:solidFill>
                  <a:schemeClr val="tx1"/>
                </a:solidFill>
                <a:latin typeface="+mn-ea"/>
              </a:rPr>
              <a:t>　労働時間の状況の把握の実効性確保のため，全職員の労働時間の把握が</a:t>
            </a:r>
            <a:endParaRPr lang="en-US" altLang="ja-JP" sz="1200" dirty="0">
              <a:solidFill>
                <a:schemeClr val="tx1"/>
              </a:solidFill>
              <a:latin typeface="+mn-ea"/>
            </a:endParaRPr>
          </a:p>
          <a:p>
            <a:pPr marL="26119" indent="0">
              <a:buNone/>
            </a:pPr>
            <a:r>
              <a:rPr lang="ja-JP" altLang="en-US" sz="1200" dirty="0">
                <a:solidFill>
                  <a:schemeClr val="tx1"/>
                </a:solidFill>
                <a:latin typeface="+mn-ea"/>
              </a:rPr>
              <a:t>　義務化されました。</a:t>
            </a:r>
          </a:p>
          <a:p>
            <a:pPr marL="26119" indent="0">
              <a:buNone/>
            </a:pPr>
            <a:r>
              <a:rPr lang="ja-JP" altLang="en-US" sz="1200" dirty="0">
                <a:solidFill>
                  <a:schemeClr val="tx1"/>
                </a:solidFill>
                <a:latin typeface="+mn-ea"/>
              </a:rPr>
              <a:t>　月初めに，書類を配付しますので，締切日までに提出してください。</a:t>
            </a:r>
          </a:p>
          <a:p>
            <a:pPr marL="26119" indent="0">
              <a:buNone/>
            </a:pPr>
            <a:r>
              <a:rPr lang="ja-JP" altLang="en-US" sz="1200" dirty="0">
                <a:solidFill>
                  <a:schemeClr val="tx1"/>
                </a:solidFill>
                <a:latin typeface="+mn-ea"/>
              </a:rPr>
              <a:t>　締切日は翌月の</a:t>
            </a:r>
            <a:r>
              <a:rPr lang="en-US" altLang="ja-JP" sz="1200" dirty="0">
                <a:solidFill>
                  <a:schemeClr val="tx1"/>
                </a:solidFill>
                <a:latin typeface="+mn-ea"/>
              </a:rPr>
              <a:t>1</a:t>
            </a:r>
            <a:r>
              <a:rPr lang="ja-JP" altLang="en-US" sz="1200" dirty="0">
                <a:solidFill>
                  <a:schemeClr val="tx1"/>
                </a:solidFill>
                <a:latin typeface="+mn-ea"/>
              </a:rPr>
              <a:t>日又は</a:t>
            </a:r>
            <a:r>
              <a:rPr lang="en-US" altLang="ja-JP" sz="1200" dirty="0">
                <a:solidFill>
                  <a:schemeClr val="tx1"/>
                </a:solidFill>
                <a:latin typeface="+mn-ea"/>
              </a:rPr>
              <a:t>2</a:t>
            </a:r>
            <a:r>
              <a:rPr lang="ja-JP" altLang="en-US" sz="1200" dirty="0">
                <a:solidFill>
                  <a:schemeClr val="tx1"/>
                </a:solidFill>
                <a:latin typeface="+mn-ea"/>
              </a:rPr>
              <a:t>日に設定しております。</a:t>
            </a:r>
          </a:p>
          <a:p>
            <a:pPr marL="26119" indent="0">
              <a:buNone/>
            </a:pPr>
            <a:endParaRPr lang="en-US" altLang="ja-JP" sz="1200" dirty="0">
              <a:latin typeface="+mn-ea"/>
            </a:endParaRPr>
          </a:p>
        </p:txBody>
      </p:sp>
      <p:pic>
        <p:nvPicPr>
          <p:cNvPr id="13" name="図 12">
            <a:extLst>
              <a:ext uri="{FF2B5EF4-FFF2-40B4-BE49-F238E27FC236}">
                <a16:creationId xmlns:a16="http://schemas.microsoft.com/office/drawing/2014/main" id="{59FA2835-6681-4C4A-9264-147456870E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1877" y="3219450"/>
            <a:ext cx="3580677" cy="5138738"/>
          </a:xfrm>
          <a:prstGeom prst="rect">
            <a:avLst/>
          </a:prstGeom>
          <a:noFill/>
          <a:ln>
            <a:solidFill>
              <a:schemeClr val="tx1"/>
            </a:solidFill>
          </a:ln>
        </p:spPr>
      </p:pic>
      <p:sp>
        <p:nvSpPr>
          <p:cNvPr id="6" name="スライド番号プレースホルダー 3">
            <a:extLst>
              <a:ext uri="{FF2B5EF4-FFF2-40B4-BE49-F238E27FC236}">
                <a16:creationId xmlns:a16="http://schemas.microsoft.com/office/drawing/2014/main" id="{E75A44D6-4A85-4F22-B80A-C1E343E1ABBF}"/>
              </a:ext>
            </a:extLst>
          </p:cNvPr>
          <p:cNvSpPr>
            <a:spLocks noGrp="1"/>
          </p:cNvSpPr>
          <p:nvPr>
            <p:ph type="sldNum" sz="quarter" idx="12"/>
          </p:nvPr>
        </p:nvSpPr>
        <p:spPr>
          <a:xfrm>
            <a:off x="5836622" y="9070079"/>
            <a:ext cx="526093" cy="527403"/>
          </a:xfrm>
        </p:spPr>
        <p:txBody>
          <a:bodyPr/>
          <a:lstStyle/>
          <a:p>
            <a:pPr algn="ctr"/>
            <a:r>
              <a:rPr kumimoji="1" lang="en-US" altLang="ja-JP" sz="1630" dirty="0">
                <a:solidFill>
                  <a:schemeClr val="tx1"/>
                </a:solidFill>
                <a:latin typeface="+mj-ea"/>
                <a:ea typeface="+mj-ea"/>
              </a:rPr>
              <a:t>7</a:t>
            </a:r>
          </a:p>
        </p:txBody>
      </p:sp>
    </p:spTree>
    <p:extLst>
      <p:ext uri="{BB962C8B-B14F-4D97-AF65-F5344CB8AC3E}">
        <p14:creationId xmlns:p14="http://schemas.microsoft.com/office/powerpoint/2010/main" val="147433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DA9F7-E3A9-41C2-A68E-441D40B442FE}"/>
              </a:ext>
            </a:extLst>
          </p:cNvPr>
          <p:cNvSpPr>
            <a:spLocks noGrp="1"/>
          </p:cNvSpPr>
          <p:nvPr>
            <p:ph type="title"/>
          </p:nvPr>
        </p:nvSpPr>
        <p:spPr>
          <a:xfrm>
            <a:off x="495284" y="413385"/>
            <a:ext cx="5867431" cy="624839"/>
          </a:xfrm>
        </p:spPr>
        <p:txBody>
          <a:bodyPr>
            <a:normAutofit/>
          </a:bodyPr>
          <a:lstStyle/>
          <a:p>
            <a:r>
              <a:rPr lang="ja-JP" altLang="en-US" sz="2000" dirty="0">
                <a:latin typeface="+mj-ea"/>
              </a:rPr>
              <a:t>兼業</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CEEC3D05-0E61-41C4-A88A-47BEED606E36}"/>
              </a:ext>
            </a:extLst>
          </p:cNvPr>
          <p:cNvSpPr>
            <a:spLocks noGrp="1"/>
          </p:cNvSpPr>
          <p:nvPr>
            <p:ph idx="1"/>
          </p:nvPr>
        </p:nvSpPr>
        <p:spPr>
          <a:xfrm>
            <a:off x="158732" y="1094881"/>
            <a:ext cx="8347594" cy="9714235"/>
          </a:xfrm>
        </p:spPr>
        <p:txBody>
          <a:bodyPr>
            <a:noAutofit/>
          </a:bodyPr>
          <a:lstStyle/>
          <a:p>
            <a:pPr marL="26119" indent="0">
              <a:lnSpc>
                <a:spcPts val="1200"/>
              </a:lnSpc>
              <a:buNone/>
            </a:pPr>
            <a:r>
              <a:rPr lang="ja-JP" altLang="en-US" sz="1200" dirty="0">
                <a:solidFill>
                  <a:schemeClr val="tx1"/>
                </a:solidFill>
                <a:latin typeface="+mn-ea"/>
              </a:rPr>
              <a:t>◎兼業</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「兼業」とは，報酬の有無にかかわらず，継続的又は定期的に本学以外の</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職を兼ねること，また，一時的に本学以外の職を兼ねることをいいます。</a:t>
            </a:r>
          </a:p>
          <a:p>
            <a:pPr marL="26119" indent="0">
              <a:lnSpc>
                <a:spcPts val="1200"/>
              </a:lnSpc>
              <a:buNone/>
            </a:pPr>
            <a:r>
              <a:rPr lang="ja-JP" altLang="en-US" sz="1200" dirty="0">
                <a:solidFill>
                  <a:schemeClr val="tx1"/>
                </a:solidFill>
                <a:latin typeface="+mn-ea"/>
              </a:rPr>
              <a:t>従事する場合は，学長の許可を受けなければなりません。</a:t>
            </a:r>
          </a:p>
          <a:p>
            <a:pPr marL="26119" indent="0">
              <a:lnSpc>
                <a:spcPts val="1200"/>
              </a:lnSpc>
              <a:buNone/>
            </a:pPr>
            <a:r>
              <a:rPr lang="ja-JP" altLang="en-US" sz="1200" dirty="0">
                <a:solidFill>
                  <a:schemeClr val="tx1"/>
                </a:solidFill>
                <a:latin typeface="+mn-ea"/>
              </a:rPr>
              <a:t>本学職員の兼業の取扱いは，「国立大学法人弘前大学職員兼業規程」により</a:t>
            </a:r>
            <a:endParaRPr lang="en-US" altLang="ja-JP" sz="1200" dirty="0">
              <a:solidFill>
                <a:schemeClr val="tx1"/>
              </a:solidFill>
              <a:latin typeface="+mn-ea"/>
            </a:endParaRPr>
          </a:p>
          <a:p>
            <a:pPr marL="26119" indent="0">
              <a:lnSpc>
                <a:spcPts val="1200"/>
              </a:lnSpc>
              <a:buNone/>
            </a:pPr>
            <a:r>
              <a:rPr lang="ja-JP" altLang="en-US" sz="1200" dirty="0">
                <a:solidFill>
                  <a:schemeClr val="tx1"/>
                </a:solidFill>
                <a:latin typeface="+mn-ea"/>
              </a:rPr>
              <a:t>定められています。</a:t>
            </a:r>
          </a:p>
          <a:p>
            <a:pPr marL="26119" indent="0">
              <a:buNone/>
            </a:pPr>
            <a:endParaRPr lang="en-US" altLang="ja-JP" sz="1200" dirty="0">
              <a:solidFill>
                <a:schemeClr val="tx1"/>
              </a:solidFill>
              <a:latin typeface="+mn-ea"/>
            </a:endParaRPr>
          </a:p>
          <a:p>
            <a:pPr marL="26119" indent="0">
              <a:buNone/>
            </a:pPr>
            <a:r>
              <a:rPr lang="en-US" altLang="ja-JP" sz="1200" dirty="0">
                <a:solidFill>
                  <a:schemeClr val="tx1"/>
                </a:solidFill>
                <a:latin typeface="+mn-ea"/>
              </a:rPr>
              <a:t>【</a:t>
            </a:r>
            <a:r>
              <a:rPr lang="ja-JP" altLang="en-US" sz="1200" dirty="0">
                <a:solidFill>
                  <a:schemeClr val="tx1"/>
                </a:solidFill>
                <a:latin typeface="+mn-ea"/>
              </a:rPr>
              <a:t>兼業の種類</a:t>
            </a:r>
            <a:r>
              <a:rPr lang="en-US" altLang="ja-JP" sz="1200" dirty="0">
                <a:solidFill>
                  <a:schemeClr val="tx1"/>
                </a:solidFill>
                <a:latin typeface="+mn-ea"/>
              </a:rPr>
              <a:t>】</a:t>
            </a:r>
          </a:p>
          <a:p>
            <a:pPr marL="26119" indent="0">
              <a:buNone/>
            </a:pPr>
            <a:r>
              <a:rPr lang="en-US" altLang="ja-JP" sz="1200" dirty="0">
                <a:solidFill>
                  <a:schemeClr val="tx1"/>
                </a:solidFill>
                <a:latin typeface="+mn-ea"/>
              </a:rPr>
              <a:t>①</a:t>
            </a:r>
            <a:r>
              <a:rPr lang="ja-JP" altLang="en-US" sz="1200" dirty="0">
                <a:solidFill>
                  <a:schemeClr val="tx1"/>
                </a:solidFill>
                <a:latin typeface="+mn-ea"/>
              </a:rPr>
              <a:t>営利企業の兼業</a:t>
            </a:r>
          </a:p>
          <a:p>
            <a:pPr marL="26119" indent="0">
              <a:buNone/>
            </a:pPr>
            <a:r>
              <a:rPr lang="ja-JP" altLang="en-US" sz="1200" dirty="0">
                <a:solidFill>
                  <a:schemeClr val="tx1"/>
                </a:solidFill>
                <a:latin typeface="+mn-ea"/>
              </a:rPr>
              <a:t>　例：営利企業の役員，書籍等の原稿執筆，営利企業が運営する</a:t>
            </a:r>
            <a:endParaRPr lang="en-US" altLang="ja-JP" sz="1200" dirty="0">
              <a:solidFill>
                <a:schemeClr val="tx1"/>
              </a:solidFill>
              <a:latin typeface="+mn-ea"/>
            </a:endParaRPr>
          </a:p>
          <a:p>
            <a:pPr marL="26119" indent="0">
              <a:buNone/>
            </a:pPr>
            <a:r>
              <a:rPr lang="ja-JP" altLang="en-US" sz="1200" dirty="0">
                <a:solidFill>
                  <a:schemeClr val="tx1"/>
                </a:solidFill>
                <a:latin typeface="+mn-ea"/>
              </a:rPr>
              <a:t>　　　カルチャースクールの講師（営利企業の事業に直接関与しない職）</a:t>
            </a:r>
          </a:p>
          <a:p>
            <a:pPr marL="26119" indent="0">
              <a:buNone/>
            </a:pPr>
            <a:r>
              <a:rPr lang="ja-JP" altLang="en-US" sz="1200" dirty="0">
                <a:solidFill>
                  <a:schemeClr val="tx1"/>
                </a:solidFill>
                <a:latin typeface="+mn-ea"/>
              </a:rPr>
              <a:t>②自営の兼業	</a:t>
            </a:r>
          </a:p>
          <a:p>
            <a:pPr marL="26119" indent="0">
              <a:buNone/>
            </a:pPr>
            <a:r>
              <a:rPr lang="ja-JP" altLang="en-US" sz="1200" dirty="0">
                <a:solidFill>
                  <a:schemeClr val="tx1"/>
                </a:solidFill>
                <a:latin typeface="+mn-ea"/>
              </a:rPr>
              <a:t>　例：不動産や駐車場の賃貸</a:t>
            </a:r>
          </a:p>
          <a:p>
            <a:pPr marL="26119" indent="0">
              <a:buNone/>
            </a:pPr>
            <a:r>
              <a:rPr lang="ja-JP" altLang="en-US" sz="1200" dirty="0">
                <a:solidFill>
                  <a:schemeClr val="tx1"/>
                </a:solidFill>
                <a:latin typeface="+mn-ea"/>
              </a:rPr>
              <a:t>③営利企業以外の団体の兼業</a:t>
            </a:r>
          </a:p>
          <a:p>
            <a:pPr marL="26119" indent="0">
              <a:buNone/>
            </a:pPr>
            <a:r>
              <a:rPr lang="ja-JP" altLang="en-US" sz="1200" dirty="0">
                <a:solidFill>
                  <a:schemeClr val="tx1"/>
                </a:solidFill>
                <a:latin typeface="+mn-ea"/>
              </a:rPr>
              <a:t>　例：非常勤医師，学会の職（理事・幹事・評議員・委員等）</a:t>
            </a:r>
          </a:p>
          <a:p>
            <a:pPr marL="26119" indent="0">
              <a:buNone/>
            </a:pPr>
            <a:r>
              <a:rPr lang="ja-JP" altLang="en-US" sz="1200" dirty="0">
                <a:solidFill>
                  <a:schemeClr val="tx1"/>
                </a:solidFill>
                <a:latin typeface="+mn-ea"/>
              </a:rPr>
              <a:t>④教育に関する兼業</a:t>
            </a:r>
          </a:p>
          <a:p>
            <a:pPr marL="26119" indent="0">
              <a:buNone/>
            </a:pPr>
            <a:r>
              <a:rPr lang="ja-JP" altLang="en-US" sz="1200" dirty="0">
                <a:solidFill>
                  <a:schemeClr val="tx1"/>
                </a:solidFill>
                <a:latin typeface="+mn-ea"/>
              </a:rPr>
              <a:t>　例：他大学の非常勤講師，放送大学の客員教授</a:t>
            </a:r>
          </a:p>
          <a:p>
            <a:pPr marL="26119" indent="0">
              <a:buNone/>
            </a:pPr>
            <a:r>
              <a:rPr lang="ja-JP" altLang="en-US" sz="1200" dirty="0">
                <a:solidFill>
                  <a:schemeClr val="tx1"/>
                </a:solidFill>
                <a:latin typeface="+mn-ea"/>
              </a:rPr>
              <a:t>⑤国等の行政機関の兼業</a:t>
            </a:r>
          </a:p>
          <a:p>
            <a:pPr marL="26119" indent="0">
              <a:buNone/>
            </a:pPr>
            <a:r>
              <a:rPr lang="ja-JP" altLang="en-US" sz="1200" dirty="0">
                <a:solidFill>
                  <a:schemeClr val="tx1"/>
                </a:solidFill>
                <a:latin typeface="+mn-ea"/>
              </a:rPr>
              <a:t>　例：文部科学省や青森県等が設置する委員会の委員</a:t>
            </a:r>
          </a:p>
          <a:p>
            <a:pPr marL="26119" indent="0">
              <a:buNone/>
            </a:pPr>
            <a:r>
              <a:rPr lang="ja-JP" altLang="en-US" sz="1200" dirty="0">
                <a:solidFill>
                  <a:schemeClr val="tx1"/>
                </a:solidFill>
                <a:latin typeface="+mn-ea"/>
              </a:rPr>
              <a:t>⑥独立行政法人の兼業</a:t>
            </a:r>
          </a:p>
          <a:p>
            <a:pPr marL="26119" indent="0">
              <a:buNone/>
            </a:pPr>
            <a:r>
              <a:rPr lang="ja-JP" altLang="en-US" sz="1200" dirty="0">
                <a:solidFill>
                  <a:schemeClr val="tx1"/>
                </a:solidFill>
                <a:latin typeface="+mn-ea"/>
              </a:rPr>
              <a:t>　例：独立行政法人等の共同研究員や客員研究員，委員会委員</a:t>
            </a:r>
          </a:p>
          <a:p>
            <a:pPr marL="26119" indent="0">
              <a:buNone/>
            </a:pPr>
            <a:r>
              <a:rPr lang="ja-JP" altLang="en-US" sz="1200" dirty="0">
                <a:solidFill>
                  <a:schemeClr val="tx1"/>
                </a:solidFill>
                <a:latin typeface="+mn-ea"/>
              </a:rPr>
              <a:t>⑦国立大学法人等の兼業</a:t>
            </a:r>
          </a:p>
          <a:p>
            <a:pPr marL="26119" indent="0">
              <a:buNone/>
            </a:pPr>
            <a:r>
              <a:rPr lang="ja-JP" altLang="en-US" sz="1200" dirty="0">
                <a:solidFill>
                  <a:schemeClr val="tx1"/>
                </a:solidFill>
                <a:latin typeface="+mn-ea"/>
              </a:rPr>
              <a:t>　例：国立大学法人等の規則等で，有職者又は学識経験者から意見聴取する</a:t>
            </a:r>
            <a:endParaRPr lang="en-US" altLang="ja-JP" sz="1200" dirty="0">
              <a:solidFill>
                <a:schemeClr val="tx1"/>
              </a:solidFill>
              <a:latin typeface="+mn-ea"/>
            </a:endParaRPr>
          </a:p>
          <a:p>
            <a:pPr marL="26119" indent="0">
              <a:buNone/>
            </a:pPr>
            <a:r>
              <a:rPr lang="ja-JP" altLang="en-US" sz="1200" dirty="0">
                <a:solidFill>
                  <a:schemeClr val="tx1"/>
                </a:solidFill>
                <a:latin typeface="+mn-ea"/>
              </a:rPr>
              <a:t>　　　ことを規定している委員会等の委員</a:t>
            </a:r>
            <a:endParaRPr lang="en-US" altLang="ja-JP" sz="1200" dirty="0">
              <a:solidFill>
                <a:schemeClr val="tx1"/>
              </a:solidFill>
              <a:latin typeface="+mn-ea"/>
            </a:endParaRPr>
          </a:p>
          <a:p>
            <a:pPr marL="26119" indent="0">
              <a:buNone/>
            </a:pPr>
            <a:endParaRPr lang="en-US" altLang="ja-JP" sz="1200" dirty="0">
              <a:solidFill>
                <a:schemeClr val="tx1"/>
              </a:solidFill>
              <a:latin typeface="+mn-ea"/>
            </a:endParaRPr>
          </a:p>
          <a:p>
            <a:pPr marL="26119" indent="0">
              <a:buNone/>
            </a:pPr>
            <a:r>
              <a:rPr lang="en-US" altLang="ja-JP" sz="1200" dirty="0">
                <a:solidFill>
                  <a:schemeClr val="tx1"/>
                </a:solidFill>
                <a:latin typeface="+mn-ea"/>
              </a:rPr>
              <a:t>【</a:t>
            </a:r>
            <a:r>
              <a:rPr lang="ja-JP" altLang="en-US" sz="1200" dirty="0">
                <a:solidFill>
                  <a:schemeClr val="tx1"/>
                </a:solidFill>
                <a:latin typeface="+mn-ea"/>
              </a:rPr>
              <a:t>兼業従事までの流れ</a:t>
            </a:r>
            <a:r>
              <a:rPr lang="en-US" altLang="ja-JP" sz="1200" dirty="0">
                <a:solidFill>
                  <a:schemeClr val="tx1"/>
                </a:solidFill>
                <a:latin typeface="+mn-ea"/>
              </a:rPr>
              <a:t>】</a:t>
            </a:r>
          </a:p>
          <a:p>
            <a:pPr marL="26119" indent="0">
              <a:buNone/>
            </a:pPr>
            <a:r>
              <a:rPr lang="ja-JP" altLang="en-US" sz="1200" dirty="0">
                <a:solidFill>
                  <a:schemeClr val="tx1"/>
                </a:solidFill>
                <a:latin typeface="+mn-ea"/>
              </a:rPr>
              <a:t>　兼業許可申請書を総務担当へ提出→学部長決裁→人事課へ提出</a:t>
            </a:r>
            <a:endParaRPr lang="en-US" altLang="ja-JP" sz="1200" dirty="0">
              <a:solidFill>
                <a:schemeClr val="tx1"/>
              </a:solidFill>
              <a:latin typeface="+mn-ea"/>
            </a:endParaRPr>
          </a:p>
          <a:p>
            <a:pPr marL="26119" indent="0">
              <a:buNone/>
            </a:pPr>
            <a:r>
              <a:rPr lang="ja-JP" altLang="en-US" sz="1200" dirty="0">
                <a:solidFill>
                  <a:schemeClr val="tx1"/>
                </a:solidFill>
                <a:latin typeface="+mn-ea"/>
              </a:rPr>
              <a:t>　→学長の許可を得る→従事可能</a:t>
            </a:r>
          </a:p>
          <a:p>
            <a:pPr marL="26119" indent="0">
              <a:buNone/>
            </a:pPr>
            <a:endParaRPr lang="ja-JP" altLang="en-US" sz="1200" dirty="0">
              <a:latin typeface="+mn-ea"/>
            </a:endParaRPr>
          </a:p>
          <a:p>
            <a:pPr marL="26119" indent="0">
              <a:buNone/>
            </a:pPr>
            <a:endParaRPr lang="en-US" altLang="ja-JP" sz="1200" dirty="0">
              <a:latin typeface="+mn-ea"/>
            </a:endParaRPr>
          </a:p>
        </p:txBody>
      </p:sp>
      <p:sp>
        <p:nvSpPr>
          <p:cNvPr id="6" name="テキスト ボックス 5">
            <a:extLst>
              <a:ext uri="{FF2B5EF4-FFF2-40B4-BE49-F238E27FC236}">
                <a16:creationId xmlns:a16="http://schemas.microsoft.com/office/drawing/2014/main" id="{675F50CA-D134-4C9F-9F1A-8E8CAF37103D}"/>
              </a:ext>
            </a:extLst>
          </p:cNvPr>
          <p:cNvSpPr txBox="1"/>
          <p:nvPr/>
        </p:nvSpPr>
        <p:spPr>
          <a:xfrm>
            <a:off x="2696902" y="528447"/>
            <a:ext cx="2626242" cy="636777"/>
          </a:xfrm>
          <a:prstGeom prst="rect">
            <a:avLst/>
          </a:prstGeom>
          <a:noFill/>
        </p:spPr>
        <p:txBody>
          <a:bodyPr wrap="square" rtlCol="0">
            <a:spAutoFit/>
          </a:bodyPr>
          <a:lstStyle/>
          <a:p>
            <a:r>
              <a:rPr lang="ja-JP" altLang="ja-JP" sz="1200" dirty="0">
                <a:latin typeface="+mj-ea"/>
                <a:ea typeface="+mj-ea"/>
              </a:rPr>
              <a:t>総務グループ総務担当</a:t>
            </a:r>
            <a:r>
              <a:rPr kumimoji="1" lang="ja-JP" altLang="en-US" sz="1200" dirty="0">
                <a:latin typeface="+mj-ea"/>
                <a:ea typeface="+mj-ea"/>
              </a:rPr>
              <a:t>　内線</a:t>
            </a:r>
            <a:r>
              <a:rPr kumimoji="1" lang="en-US" altLang="ja-JP" sz="1200" dirty="0">
                <a:latin typeface="+mj-ea"/>
                <a:ea typeface="+mj-ea"/>
              </a:rPr>
              <a:t>3743</a:t>
            </a:r>
          </a:p>
          <a:p>
            <a:r>
              <a:rPr lang="en-US" altLang="ja-JP" sz="1200" dirty="0">
                <a:latin typeface="+mj-ea"/>
                <a:ea typeface="+mj-ea"/>
              </a:rPr>
              <a:t>Mail</a:t>
            </a:r>
            <a:r>
              <a:rPr lang="ja-JP" altLang="en-US" sz="1200" dirty="0">
                <a:latin typeface="+mj-ea"/>
                <a:ea typeface="+mj-ea"/>
              </a:rPr>
              <a:t>：</a:t>
            </a:r>
            <a:r>
              <a:rPr lang="en-US" altLang="ja-JP" sz="1200" dirty="0">
                <a:latin typeface="+mj-ea"/>
                <a:ea typeface="+mj-ea"/>
              </a:rPr>
              <a:t>jm3743@hirosaki-u.ac.jp</a:t>
            </a:r>
            <a:endParaRPr kumimoji="1" lang="en-US" altLang="ja-JP" sz="1200" dirty="0">
              <a:latin typeface="+mj-ea"/>
              <a:ea typeface="+mj-ea"/>
            </a:endParaRPr>
          </a:p>
          <a:p>
            <a:r>
              <a:rPr kumimoji="1" lang="ja-JP" altLang="en-US" sz="1138" dirty="0"/>
              <a:t>　</a:t>
            </a:r>
          </a:p>
        </p:txBody>
      </p:sp>
      <p:sp>
        <p:nvSpPr>
          <p:cNvPr id="7" name="スライド番号プレースホルダー 3">
            <a:extLst>
              <a:ext uri="{FF2B5EF4-FFF2-40B4-BE49-F238E27FC236}">
                <a16:creationId xmlns:a16="http://schemas.microsoft.com/office/drawing/2014/main" id="{E26E05C1-9346-4392-BB79-6BE7A93272B4}"/>
              </a:ext>
            </a:extLst>
          </p:cNvPr>
          <p:cNvSpPr>
            <a:spLocks noGrp="1"/>
          </p:cNvSpPr>
          <p:nvPr>
            <p:ph type="sldNum" sz="quarter" idx="12"/>
          </p:nvPr>
        </p:nvSpPr>
        <p:spPr>
          <a:xfrm>
            <a:off x="5804050" y="9070079"/>
            <a:ext cx="526093" cy="527403"/>
          </a:xfrm>
        </p:spPr>
        <p:txBody>
          <a:bodyPr/>
          <a:lstStyle/>
          <a:p>
            <a:pPr algn="ctr"/>
            <a:r>
              <a:rPr kumimoji="1" lang="en-US" altLang="ja-JP" sz="1630" dirty="0">
                <a:solidFill>
                  <a:schemeClr val="tx1"/>
                </a:solidFill>
                <a:latin typeface="+mj-ea"/>
                <a:ea typeface="+mj-ea"/>
              </a:rPr>
              <a:t>8</a:t>
            </a:r>
          </a:p>
        </p:txBody>
      </p:sp>
    </p:spTree>
    <p:extLst>
      <p:ext uri="{BB962C8B-B14F-4D97-AF65-F5344CB8AC3E}">
        <p14:creationId xmlns:p14="http://schemas.microsoft.com/office/powerpoint/2010/main" val="51580034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スライス</Template>
  <TotalTime>4192</TotalTime>
  <Words>10952</Words>
  <Application>Microsoft Office PowerPoint</Application>
  <PresentationFormat>A4 210 x 297 mm</PresentationFormat>
  <Paragraphs>1278</Paragraphs>
  <Slides>47</Slides>
  <Notes>45</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47</vt:i4>
      </vt:variant>
    </vt:vector>
  </HeadingPairs>
  <TitlesOfParts>
    <vt:vector size="63" baseType="lpstr">
      <vt:lpstr>ＭＳ Ｐゴシック</vt:lpstr>
      <vt:lpstr>ＭＳ 明朝</vt:lpstr>
      <vt:lpstr>メイリオ</vt:lpstr>
      <vt:lpstr>游ゴシック</vt:lpstr>
      <vt:lpstr>Arial</vt:lpstr>
      <vt:lpstr>Calibri</vt:lpstr>
      <vt:lpstr>Calibri Light</vt:lpstr>
      <vt:lpstr>Cambria Math</vt:lpstr>
      <vt:lpstr>Century</vt:lpstr>
      <vt:lpstr>Tahoma</vt:lpstr>
      <vt:lpstr>Times New Roman</vt:lpstr>
      <vt:lpstr>Trebuchet MS</vt:lpstr>
      <vt:lpstr>Wingdings 2</vt:lpstr>
      <vt:lpstr>Wingdings 3</vt:lpstr>
      <vt:lpstr>HDOfficeLightV0</vt:lpstr>
      <vt:lpstr>ファセット</vt:lpstr>
      <vt:lpstr>新任教員のための ガイダンス</vt:lpstr>
      <vt:lpstr>学内ネットワーク、 サービスの利用について（１）</vt:lpstr>
      <vt:lpstr>学内ネットワーク、 サービスの利用について（２）</vt:lpstr>
      <vt:lpstr>人事・給与関係（１）</vt:lpstr>
      <vt:lpstr>人事・給与関係（２）</vt:lpstr>
      <vt:lpstr>人事・給与関係（３）</vt:lpstr>
      <vt:lpstr>人事・給与関係（３）</vt:lpstr>
      <vt:lpstr>人事・給与関係（３）</vt:lpstr>
      <vt:lpstr>兼業</vt:lpstr>
      <vt:lpstr>兼業</vt:lpstr>
      <vt:lpstr>兼業</vt:lpstr>
      <vt:lpstr>兼業</vt:lpstr>
      <vt:lpstr>研修旅行</vt:lpstr>
      <vt:lpstr>広報</vt:lpstr>
      <vt:lpstr>出張</vt:lpstr>
      <vt:lpstr>出張</vt:lpstr>
      <vt:lpstr>出張</vt:lpstr>
      <vt:lpstr>出張</vt:lpstr>
      <vt:lpstr>PowerPoint プレゼンテーション</vt:lpstr>
      <vt:lpstr>安全衛生教育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予算・会計 </vt:lpstr>
      <vt:lpstr>予算・会計 </vt:lpstr>
      <vt:lpstr>予算・会計 </vt:lpstr>
      <vt:lpstr>予算・会計 </vt:lpstr>
      <vt:lpstr>予算・会計 </vt:lpstr>
      <vt:lpstr>予算・会計 </vt:lpstr>
      <vt:lpstr>予算・会計 </vt:lpstr>
      <vt:lpstr>予算・会計  </vt:lpstr>
      <vt:lpstr>予算・会計 </vt:lpstr>
      <vt:lpstr>予算・会計 </vt:lpstr>
      <vt:lpstr>予算・会計 </vt:lpstr>
      <vt:lpstr>予算・会計 </vt:lpstr>
      <vt:lpstr>予算・会計 </vt:lpstr>
      <vt:lpstr>予算・会計 </vt:lpstr>
      <vt:lpstr>予算・会計 </vt:lpstr>
      <vt:lpstr>予算・会計 </vt:lpstr>
      <vt:lpstr>その他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risoumu03</dc:creator>
  <cp:lastModifiedBy>農生　総務G(総務)</cp:lastModifiedBy>
  <cp:revision>437</cp:revision>
  <cp:lastPrinted>2023-03-14T05:57:20Z</cp:lastPrinted>
  <dcterms:created xsi:type="dcterms:W3CDTF">2017-10-06T07:13:16Z</dcterms:created>
  <dcterms:modified xsi:type="dcterms:W3CDTF">2023-09-30T02:39:46Z</dcterms:modified>
</cp:coreProperties>
</file>